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61" r:id="rId3"/>
    <p:sldId id="343" r:id="rId4"/>
    <p:sldId id="348" r:id="rId5"/>
    <p:sldId id="344" r:id="rId6"/>
    <p:sldId id="346" r:id="rId7"/>
    <p:sldId id="347" r:id="rId8"/>
    <p:sldId id="349" r:id="rId9"/>
    <p:sldId id="321" r:id="rId10"/>
    <p:sldId id="262" r:id="rId11"/>
    <p:sldId id="324" r:id="rId12"/>
    <p:sldId id="322" r:id="rId13"/>
    <p:sldId id="259" r:id="rId14"/>
    <p:sldId id="338" r:id="rId15"/>
    <p:sldId id="350" r:id="rId16"/>
    <p:sldId id="354" r:id="rId17"/>
    <p:sldId id="355" r:id="rId18"/>
    <p:sldId id="351" r:id="rId19"/>
    <p:sldId id="352" r:id="rId20"/>
    <p:sldId id="353" r:id="rId21"/>
    <p:sldId id="356" r:id="rId22"/>
    <p:sldId id="339" r:id="rId23"/>
    <p:sldId id="340" r:id="rId24"/>
    <p:sldId id="358" r:id="rId25"/>
    <p:sldId id="357" r:id="rId26"/>
    <p:sldId id="323" r:id="rId27"/>
    <p:sldId id="3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2"/>
    <p:restoredTop sz="94725"/>
  </p:normalViewPr>
  <p:slideViewPr>
    <p:cSldViewPr snapToGrid="0">
      <p:cViewPr varScale="1">
        <p:scale>
          <a:sx n="71" d="100"/>
          <a:sy n="71" d="100"/>
        </p:scale>
        <p:origin x="16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373-D928-BE43-AD92-B833D6227BF5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CB86-C498-DE45-951E-EA31F310C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9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CB86-C498-DE45-951E-EA31F310C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CB86-C498-DE45-951E-EA31F310C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gokcenazakyol</a:t>
            </a:r>
            <a:r>
              <a:rPr lang="en-US" dirty="0"/>
              <a:t>/how-to-restore-images-image-processing-7-cabf1186fbc5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CB86-C498-DE45-951E-EA31F310C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0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CB86-C498-DE45-951E-EA31F310C0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CB86-C498-DE45-951E-EA31F310C0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0.png"/><Relationship Id="rId4" Type="http://schemas.openxmlformats.org/officeDocument/2006/relationships/image" Target="../media/image20.emf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Lecture 6</a:t>
            </a:r>
            <a:br>
              <a:rPr lang="en-US" dirty="0"/>
            </a:br>
            <a:r>
              <a:rPr lang="en-US" sz="6000" dirty="0">
                <a:effectLst/>
              </a:rPr>
              <a:t>Image Restoration/Inverse filters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ECE 1390/2390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0A0098-675E-E0C4-8109-2166A249C06F}"/>
              </a:ext>
            </a:extLst>
          </p:cNvPr>
          <p:cNvSpPr txBox="1">
            <a:spLocks/>
          </p:cNvSpPr>
          <p:nvPr/>
        </p:nvSpPr>
        <p:spPr>
          <a:xfrm>
            <a:off x="660981" y="374546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/>
              <a:t>Learning Objectives: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Types of noise/artifacts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Inverse filter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Wiener filter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a human ear&#10;&#10;Description automatically generated">
            <a:extLst>
              <a:ext uri="{FF2B5EF4-FFF2-40B4-BE49-F238E27FC236}">
                <a16:creationId xmlns:a16="http://schemas.microsoft.com/office/drawing/2014/main" id="{8CEC6D8E-C43A-7587-546B-423D5EF92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463" y="176087"/>
            <a:ext cx="5058641" cy="60124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F577D1-1243-FD4E-C731-3D8FF8242FEA}"/>
                  </a:ext>
                </a:extLst>
              </p:cNvPr>
              <p:cNvSpPr txBox="1"/>
              <p:nvPr/>
            </p:nvSpPr>
            <p:spPr>
              <a:xfrm>
                <a:off x="1695052" y="2214468"/>
                <a:ext cx="4400948" cy="967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𝑐𝑜𝑛𝑡𝑟𝑎h𝑎𝑟𝑚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F577D1-1243-FD4E-C731-3D8FF824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52" y="2214468"/>
                <a:ext cx="4400948" cy="967829"/>
              </a:xfrm>
              <a:prstGeom prst="rect">
                <a:avLst/>
              </a:prstGeom>
              <a:blipFill>
                <a:blip r:embed="rId3"/>
                <a:stretch>
                  <a:fillRect l="-575" t="-72727" b="-1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3D1F6D-F8B6-F0F3-4B84-3ACA39AB54DF}"/>
              </a:ext>
            </a:extLst>
          </p:cNvPr>
          <p:cNvSpPr txBox="1"/>
          <p:nvPr/>
        </p:nvSpPr>
        <p:spPr>
          <a:xfrm>
            <a:off x="728896" y="1438643"/>
            <a:ext cx="349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Contra-harmonic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9EA3A-CB54-BF1F-96BA-3AEE3361CEBD}"/>
              </a:ext>
            </a:extLst>
          </p:cNvPr>
          <p:cNvSpPr txBox="1"/>
          <p:nvPr/>
        </p:nvSpPr>
        <p:spPr>
          <a:xfrm>
            <a:off x="1975788" y="3464795"/>
            <a:ext cx="3243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Q &gt; 0, Removes pepper noise</a:t>
            </a:r>
          </a:p>
          <a:p>
            <a:r>
              <a:rPr lang="en-US" dirty="0"/>
              <a:t>If Q &lt; 0, Removes salt noise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38547-D18C-0647-20B2-A53DC895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3" y="144742"/>
            <a:ext cx="10515600" cy="1325563"/>
          </a:xfrm>
        </p:spPr>
        <p:txBody>
          <a:bodyPr/>
          <a:lstStyle/>
          <a:p>
            <a:r>
              <a:rPr lang="en-US" dirty="0"/>
              <a:t>Morphological filters</a:t>
            </a:r>
          </a:p>
        </p:txBody>
      </p:sp>
    </p:spTree>
    <p:extLst>
      <p:ext uri="{BB962C8B-B14F-4D97-AF65-F5344CB8AC3E}">
        <p14:creationId xmlns:p14="http://schemas.microsoft.com/office/powerpoint/2010/main" val="395771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482F6C0E-5ECF-1CD7-9188-874BD2CBD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59" y="1470305"/>
            <a:ext cx="6639179" cy="51704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D03E0B-2730-814B-FC45-8CA980DC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3" y="144742"/>
            <a:ext cx="10515600" cy="1325563"/>
          </a:xfrm>
        </p:spPr>
        <p:txBody>
          <a:bodyPr/>
          <a:lstStyle/>
          <a:p>
            <a:r>
              <a:rPr lang="en-US" dirty="0"/>
              <a:t>Morphological filters</a:t>
            </a:r>
          </a:p>
        </p:txBody>
      </p:sp>
    </p:spTree>
    <p:extLst>
      <p:ext uri="{BB962C8B-B14F-4D97-AF65-F5344CB8AC3E}">
        <p14:creationId xmlns:p14="http://schemas.microsoft.com/office/powerpoint/2010/main" val="421257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29E9A8-238E-A0A8-A28E-6F69797E0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28" y="51099"/>
            <a:ext cx="7035996" cy="6755802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692B9E-E856-4898-3E21-1D5163673CD7}"/>
              </a:ext>
            </a:extLst>
          </p:cNvPr>
          <p:cNvCxnSpPr>
            <a:cxnSpLocks/>
          </p:cNvCxnSpPr>
          <p:nvPr/>
        </p:nvCxnSpPr>
        <p:spPr>
          <a:xfrm flipH="1" flipV="1">
            <a:off x="6357938" y="1485900"/>
            <a:ext cx="1500188" cy="185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04B966-9865-DCE8-C9F8-B54BC9514806}"/>
              </a:ext>
            </a:extLst>
          </p:cNvPr>
          <p:cNvCxnSpPr>
            <a:cxnSpLocks/>
          </p:cNvCxnSpPr>
          <p:nvPr/>
        </p:nvCxnSpPr>
        <p:spPr>
          <a:xfrm flipH="1" flipV="1">
            <a:off x="6524626" y="2138362"/>
            <a:ext cx="1500188" cy="185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C555C-FD20-49B5-01FE-D803B595C6B6}"/>
              </a:ext>
            </a:extLst>
          </p:cNvPr>
          <p:cNvCxnSpPr>
            <a:cxnSpLocks/>
          </p:cNvCxnSpPr>
          <p:nvPr/>
        </p:nvCxnSpPr>
        <p:spPr>
          <a:xfrm flipH="1" flipV="1">
            <a:off x="6357938" y="2790824"/>
            <a:ext cx="1500188" cy="185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05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EA0F-B36B-EBC8-8D62-B9DD0A3B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filters</a:t>
            </a:r>
          </a:p>
        </p:txBody>
      </p:sp>
      <p:pic>
        <p:nvPicPr>
          <p:cNvPr id="5" name="Content Placeholder 4" descr="A person standing next to a large rock&#10;&#10;Description automatically generated">
            <a:extLst>
              <a:ext uri="{FF2B5EF4-FFF2-40B4-BE49-F238E27FC236}">
                <a16:creationId xmlns:a16="http://schemas.microsoft.com/office/drawing/2014/main" id="{BF287D42-1C0F-59F3-80AC-4B812198A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2826"/>
            <a:ext cx="10515600" cy="1857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F3657-6238-8861-521C-DF07F42CDE0A}"/>
              </a:ext>
            </a:extLst>
          </p:cNvPr>
          <p:cNvSpPr txBox="1"/>
          <p:nvPr/>
        </p:nvSpPr>
        <p:spPr>
          <a:xfrm>
            <a:off x="3491345" y="3429000"/>
            <a:ext cx="845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H(.)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8F503-02E0-4670-5F9B-AB6503F548C8}"/>
              </a:ext>
            </a:extLst>
          </p:cNvPr>
          <p:cNvSpPr txBox="1"/>
          <p:nvPr/>
        </p:nvSpPr>
        <p:spPr>
          <a:xfrm>
            <a:off x="7367154" y="3428999"/>
            <a:ext cx="120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baseline="30000" dirty="0"/>
              <a:t>-1</a:t>
            </a:r>
            <a:r>
              <a:rPr lang="en-US" sz="3200" dirty="0"/>
              <a:t>(.)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B7222-5659-6AA4-5DBA-FFDA2DF09B7B}"/>
              </a:ext>
            </a:extLst>
          </p:cNvPr>
          <p:cNvSpPr txBox="1"/>
          <p:nvPr/>
        </p:nvSpPr>
        <p:spPr>
          <a:xfrm>
            <a:off x="2676779" y="4765638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know this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0A0B-157C-AEE9-5CA7-80752CB42FA2}"/>
              </a:ext>
            </a:extLst>
          </p:cNvPr>
          <p:cNvSpPr txBox="1"/>
          <p:nvPr/>
        </p:nvSpPr>
        <p:spPr>
          <a:xfrm>
            <a:off x="7040962" y="4700953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I can undo it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E4C08-054A-654C-E3EA-C6B3A544807C}"/>
              </a:ext>
            </a:extLst>
          </p:cNvPr>
          <p:cNvCxnSpPr/>
          <p:nvPr/>
        </p:nvCxnSpPr>
        <p:spPr>
          <a:xfrm flipV="1">
            <a:off x="3491345" y="4013774"/>
            <a:ext cx="306104" cy="68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70BC3-D6FA-34C3-75FC-385C4308BFA2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971559" y="4013774"/>
            <a:ext cx="193495" cy="68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51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74FD-C790-8BE1-B77B-1541BC6D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2479E7-99BE-78A2-3B48-997FB39EFBEE}"/>
                  </a:ext>
                </a:extLst>
              </p:cNvPr>
              <p:cNvSpPr txBox="1"/>
              <p:nvPr/>
            </p:nvSpPr>
            <p:spPr>
              <a:xfrm>
                <a:off x="2031877" y="4147258"/>
                <a:ext cx="2163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2479E7-99BE-78A2-3B48-997FB39EF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77" y="4147258"/>
                <a:ext cx="2163606" cy="430887"/>
              </a:xfrm>
              <a:prstGeom prst="rect">
                <a:avLst/>
              </a:prstGeom>
              <a:blipFill>
                <a:blip r:embed="rId2"/>
                <a:stretch>
                  <a:fillRect l="-5233" t="-285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47AF-02D3-316A-EB8D-E65F02C8AC81}"/>
                  </a:ext>
                </a:extLst>
              </p:cNvPr>
              <p:cNvSpPr txBox="1"/>
              <p:nvPr/>
            </p:nvSpPr>
            <p:spPr>
              <a:xfrm>
                <a:off x="2031877" y="4715293"/>
                <a:ext cx="21139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47AF-02D3-316A-EB8D-E65F02C8A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77" y="4715293"/>
                <a:ext cx="2113912" cy="430887"/>
              </a:xfrm>
              <a:prstGeom prst="rect">
                <a:avLst/>
              </a:prstGeom>
              <a:blipFill>
                <a:blip r:embed="rId3"/>
                <a:stretch>
                  <a:fillRect l="-10119" t="-2571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4" descr="A person standing next to a large rock&#10;&#10;Description automatically generated">
            <a:extLst>
              <a:ext uri="{FF2B5EF4-FFF2-40B4-BE49-F238E27FC236}">
                <a16:creationId xmlns:a16="http://schemas.microsoft.com/office/drawing/2014/main" id="{9291AEE3-6154-4534-E95A-F8E300B6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71700"/>
            <a:ext cx="10515600" cy="1857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5AE1E5-4777-D848-CA8C-5A9CE172D24E}"/>
                  </a:ext>
                </a:extLst>
              </p:cNvPr>
              <p:cNvSpPr txBox="1"/>
              <p:nvPr/>
            </p:nvSpPr>
            <p:spPr>
              <a:xfrm>
                <a:off x="3480099" y="1721798"/>
                <a:ext cx="7153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5AE1E5-4777-D848-CA8C-5A9CE172D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99" y="1721798"/>
                <a:ext cx="715384" cy="430887"/>
              </a:xfrm>
              <a:prstGeom prst="rect">
                <a:avLst/>
              </a:prstGeom>
              <a:blipFill>
                <a:blip r:embed="rId7"/>
                <a:stretch>
                  <a:fillRect l="-31579" t="-25714" r="-15789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0CFD0-DD50-F280-15DF-7D36433E5531}"/>
                  </a:ext>
                </a:extLst>
              </p:cNvPr>
              <p:cNvSpPr txBox="1"/>
              <p:nvPr/>
            </p:nvSpPr>
            <p:spPr>
              <a:xfrm>
                <a:off x="3310190" y="3086387"/>
                <a:ext cx="12273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0CFD0-DD50-F280-15DF-7D36433E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190" y="3086387"/>
                <a:ext cx="1227324" cy="430887"/>
              </a:xfrm>
              <a:prstGeom prst="rect">
                <a:avLst/>
              </a:prstGeom>
              <a:blipFill>
                <a:blip r:embed="rId8"/>
                <a:stretch>
                  <a:fillRect l="-10204" r="-918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2A4A3-5D82-4D63-CA6F-4F1D7916914E}"/>
                  </a:ext>
                </a:extLst>
              </p:cNvPr>
              <p:cNvSpPr txBox="1"/>
              <p:nvPr/>
            </p:nvSpPr>
            <p:spPr>
              <a:xfrm>
                <a:off x="6851249" y="3517274"/>
                <a:ext cx="26243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2A4A3-5D82-4D63-CA6F-4F1D79169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249" y="3517274"/>
                <a:ext cx="2624308" cy="430887"/>
              </a:xfrm>
              <a:prstGeom prst="rect">
                <a:avLst/>
              </a:prstGeom>
              <a:blipFill>
                <a:blip r:embed="rId9"/>
                <a:stretch>
                  <a:fillRect l="-4831" r="-96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49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3117BB-EC48-BD5C-DD96-E60F0778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31" y="281136"/>
            <a:ext cx="4699055" cy="274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876C3-035A-0BE5-3597-9A5B1257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772" y="305124"/>
            <a:ext cx="4470455" cy="2610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3A1E8-0352-718F-E159-EA56E770F6FE}"/>
                  </a:ext>
                </a:extLst>
              </p:cNvPr>
              <p:cNvSpPr txBox="1"/>
              <p:nvPr/>
            </p:nvSpPr>
            <p:spPr>
              <a:xfrm>
                <a:off x="2944939" y="3244334"/>
                <a:ext cx="3458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3A1E8-0352-718F-E159-EA56E770F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39" y="3244334"/>
                <a:ext cx="3458511" cy="369332"/>
              </a:xfrm>
              <a:prstGeom prst="rect">
                <a:avLst/>
              </a:prstGeom>
              <a:blipFill>
                <a:blip r:embed="rId5"/>
                <a:stretch>
                  <a:fillRect l="-1460" t="-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F0CCE-2B87-2F46-818F-A93245B4C56B}"/>
                  </a:ext>
                </a:extLst>
              </p:cNvPr>
              <p:cNvSpPr txBox="1"/>
              <p:nvPr/>
            </p:nvSpPr>
            <p:spPr>
              <a:xfrm>
                <a:off x="2944939" y="4112384"/>
                <a:ext cx="355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F0CCE-2B87-2F46-818F-A93245B4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39" y="4112384"/>
                <a:ext cx="3559949" cy="369332"/>
              </a:xfrm>
              <a:prstGeom prst="rect">
                <a:avLst/>
              </a:prstGeom>
              <a:blipFill>
                <a:blip r:embed="rId6"/>
                <a:stretch>
                  <a:fillRect l="-5319" t="-27586" r="-2837" b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6D6432-525B-7425-F0EE-9EFAC07E3BE6}"/>
                  </a:ext>
                </a:extLst>
              </p:cNvPr>
              <p:cNvSpPr txBox="1"/>
              <p:nvPr/>
            </p:nvSpPr>
            <p:spPr>
              <a:xfrm>
                <a:off x="3337017" y="4809998"/>
                <a:ext cx="3503225" cy="732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6D6432-525B-7425-F0EE-9EFAC07E3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17" y="4809998"/>
                <a:ext cx="3503225" cy="732380"/>
              </a:xfrm>
              <a:prstGeom prst="rect">
                <a:avLst/>
              </a:prstGeom>
              <a:blipFill>
                <a:blip r:embed="rId7"/>
                <a:stretch>
                  <a:fillRect l="-361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28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7977B-AE84-2EC3-4D02-06A0CFCA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6" y="342989"/>
            <a:ext cx="41656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16C21-DC4D-F49A-D0CB-734B24E8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7" y="691765"/>
            <a:ext cx="4165600" cy="38514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739753-82DF-0DB6-570C-0670FC79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89" y="808751"/>
            <a:ext cx="4307417" cy="38309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361EEF-B0C6-986E-0C23-F1C57BF93BE9}"/>
              </a:ext>
            </a:extLst>
          </p:cNvPr>
          <p:cNvCxnSpPr>
            <a:cxnSpLocks/>
          </p:cNvCxnSpPr>
          <p:nvPr/>
        </p:nvCxnSpPr>
        <p:spPr>
          <a:xfrm>
            <a:off x="6102335" y="2268459"/>
            <a:ext cx="209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C1965C4-2151-E1CA-618A-8BA58088C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2" y="95833"/>
            <a:ext cx="1782820" cy="104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BFA2A-EBED-20DB-5C73-416D42434827}"/>
                  </a:ext>
                </a:extLst>
              </p:cNvPr>
              <p:cNvSpPr txBox="1"/>
              <p:nvPr/>
            </p:nvSpPr>
            <p:spPr>
              <a:xfrm>
                <a:off x="6102335" y="1451049"/>
                <a:ext cx="3503225" cy="732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BFA2A-EBED-20DB-5C73-416D42434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35" y="1451049"/>
                <a:ext cx="3503225" cy="732380"/>
              </a:xfrm>
              <a:prstGeom prst="rect">
                <a:avLst/>
              </a:prstGeom>
              <a:blipFill>
                <a:blip r:embed="rId6"/>
                <a:stretch>
                  <a:fillRect l="-3610" t="-172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23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7977B-AE84-2EC3-4D02-06A0CFCA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6" y="342989"/>
            <a:ext cx="41656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16C21-DC4D-F49A-D0CB-734B24E8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7" y="691765"/>
            <a:ext cx="4165600" cy="38514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739753-82DF-0DB6-570C-0670FC79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89" y="808751"/>
            <a:ext cx="4307417" cy="38309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361EEF-B0C6-986E-0C23-F1C57BF93BE9}"/>
              </a:ext>
            </a:extLst>
          </p:cNvPr>
          <p:cNvCxnSpPr>
            <a:cxnSpLocks/>
          </p:cNvCxnSpPr>
          <p:nvPr/>
        </p:nvCxnSpPr>
        <p:spPr>
          <a:xfrm>
            <a:off x="6102335" y="2268459"/>
            <a:ext cx="209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C1965C4-2151-E1CA-618A-8BA58088C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2" y="95833"/>
            <a:ext cx="1782820" cy="104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BFA2A-EBED-20DB-5C73-416D42434827}"/>
                  </a:ext>
                </a:extLst>
              </p:cNvPr>
              <p:cNvSpPr txBox="1"/>
              <p:nvPr/>
            </p:nvSpPr>
            <p:spPr>
              <a:xfrm>
                <a:off x="6102335" y="1451049"/>
                <a:ext cx="3503225" cy="732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BFA2A-EBED-20DB-5C73-416D42434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35" y="1451049"/>
                <a:ext cx="3503225" cy="732380"/>
              </a:xfrm>
              <a:prstGeom prst="rect">
                <a:avLst/>
              </a:prstGeom>
              <a:blipFill>
                <a:blip r:embed="rId6"/>
                <a:stretch>
                  <a:fillRect l="-3610" t="-172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4F664E3-02F8-86C1-5F69-CB63D3D1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0311" y="3759584"/>
            <a:ext cx="41656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C85AF-1EAF-6FEB-ABCB-A84CA846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20" y="4108360"/>
            <a:ext cx="4165600" cy="385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895BF-1B89-7CE7-3820-C5A382CD7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55" y="3512428"/>
            <a:ext cx="1782820" cy="1041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458EC-9F83-9A94-D342-85D548EC9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401" y="3992242"/>
            <a:ext cx="4170163" cy="4117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75F4D-1728-5379-8560-BFD5C81A8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488" y="4192664"/>
            <a:ext cx="4468451" cy="3526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611EF-BDD8-9E7B-4CD3-3CDDC211626C}"/>
              </a:ext>
            </a:extLst>
          </p:cNvPr>
          <p:cNvSpPr txBox="1"/>
          <p:nvPr/>
        </p:nvSpPr>
        <p:spPr>
          <a:xfrm>
            <a:off x="4102297" y="3546042"/>
            <a:ext cx="1313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1717306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E7471-88F5-2F16-9A5A-C93251AE2203}"/>
              </a:ext>
            </a:extLst>
          </p:cNvPr>
          <p:cNvSpPr txBox="1">
            <a:spLocks/>
          </p:cNvSpPr>
          <p:nvPr/>
        </p:nvSpPr>
        <p:spPr>
          <a:xfrm>
            <a:off x="273472" y="22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Wiener filter</a:t>
            </a:r>
            <a:br>
              <a:rPr lang="en-US" dirty="0"/>
            </a:br>
            <a:r>
              <a:rPr lang="en-US" sz="2400" dirty="0"/>
              <a:t>Minimum Mean Least-Squares Error Filter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73831-702D-3662-3485-95244601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174" y="2933123"/>
            <a:ext cx="41656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1E156-AC61-94DE-6EBB-A6D5ED3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289" y="3316452"/>
            <a:ext cx="4183856" cy="3868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131D7-738B-AA66-4F6D-6C222E20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87" y="3222338"/>
            <a:ext cx="4170163" cy="4117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8A68C-7CFA-F72E-5E6E-0338DE21D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79" y="2363677"/>
            <a:ext cx="1782820" cy="1307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2E804-5EBD-2E2A-5219-656F231C7095}"/>
              </a:ext>
            </a:extLst>
          </p:cNvPr>
          <p:cNvSpPr txBox="1"/>
          <p:nvPr/>
        </p:nvSpPr>
        <p:spPr>
          <a:xfrm>
            <a:off x="3820955" y="2512847"/>
            <a:ext cx="1313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277118-B4BB-A445-B473-6CD8161031D3}"/>
                  </a:ext>
                </a:extLst>
              </p:cNvPr>
              <p:cNvSpPr txBox="1"/>
              <p:nvPr/>
            </p:nvSpPr>
            <p:spPr>
              <a:xfrm>
                <a:off x="6857720" y="1026401"/>
                <a:ext cx="47212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277118-B4BB-A445-B473-6CD816103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720" y="1026401"/>
                <a:ext cx="4721229" cy="369332"/>
              </a:xfrm>
              <a:prstGeom prst="rect">
                <a:avLst/>
              </a:prstGeom>
              <a:blipFill>
                <a:blip r:embed="rId6"/>
                <a:stretch>
                  <a:fillRect l="-1075" r="-1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FAE98B-C29F-771A-B98C-0063CA981378}"/>
                  </a:ext>
                </a:extLst>
              </p:cNvPr>
              <p:cNvSpPr txBox="1"/>
              <p:nvPr/>
            </p:nvSpPr>
            <p:spPr>
              <a:xfrm>
                <a:off x="6857720" y="2091087"/>
                <a:ext cx="4791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FAE98B-C29F-771A-B98C-0063CA98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720" y="2091087"/>
                <a:ext cx="4791953" cy="369332"/>
              </a:xfrm>
              <a:prstGeom prst="rect">
                <a:avLst/>
              </a:prstGeom>
              <a:blipFill>
                <a:blip r:embed="rId7"/>
                <a:stretch>
                  <a:fillRect l="-3968" t="-26667" r="-132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5C5DF4-1B28-E8C9-B8E5-0C98EA72343E}"/>
                  </a:ext>
                </a:extLst>
              </p:cNvPr>
              <p:cNvSpPr txBox="1"/>
              <p:nvPr/>
            </p:nvSpPr>
            <p:spPr>
              <a:xfrm>
                <a:off x="7207267" y="4286441"/>
                <a:ext cx="3503225" cy="732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5C5DF4-1B28-E8C9-B8E5-0C98EA723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67" y="4286441"/>
                <a:ext cx="3503225" cy="732380"/>
              </a:xfrm>
              <a:prstGeom prst="rect">
                <a:avLst/>
              </a:prstGeom>
              <a:blipFill>
                <a:blip r:embed="rId8"/>
                <a:stretch>
                  <a:fillRect l="-3610" t="-1695" r="-2166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A3D03-D1F5-527E-D0F8-2244FC8A7F51}"/>
                  </a:ext>
                </a:extLst>
              </p:cNvPr>
              <p:cNvSpPr txBox="1"/>
              <p:nvPr/>
            </p:nvSpPr>
            <p:spPr>
              <a:xfrm>
                <a:off x="7207268" y="3007240"/>
                <a:ext cx="3503225" cy="732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A3D03-D1F5-527E-D0F8-2244FC8A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68" y="3007240"/>
                <a:ext cx="3503225" cy="732380"/>
              </a:xfrm>
              <a:prstGeom prst="rect">
                <a:avLst/>
              </a:prstGeom>
              <a:blipFill>
                <a:blip r:embed="rId9"/>
                <a:stretch>
                  <a:fillRect l="-3610" r="-2166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37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E7471-88F5-2F16-9A5A-C93251AE2203}"/>
              </a:ext>
            </a:extLst>
          </p:cNvPr>
          <p:cNvSpPr txBox="1">
            <a:spLocks/>
          </p:cNvSpPr>
          <p:nvPr/>
        </p:nvSpPr>
        <p:spPr>
          <a:xfrm>
            <a:off x="273472" y="22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Wiener filter</a:t>
            </a:r>
            <a:br>
              <a:rPr lang="en-US" dirty="0"/>
            </a:br>
            <a:r>
              <a:rPr lang="en-US" sz="2400" dirty="0"/>
              <a:t>Minimum Mean Least-Squares Error Filter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381F5-5941-E76B-0610-B5FF9D47E79B}"/>
                  </a:ext>
                </a:extLst>
              </p:cNvPr>
              <p:cNvSpPr txBox="1"/>
              <p:nvPr/>
            </p:nvSpPr>
            <p:spPr>
              <a:xfrm>
                <a:off x="117024" y="2851022"/>
                <a:ext cx="6315393" cy="794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381F5-5941-E76B-0610-B5FF9D47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4" y="2851022"/>
                <a:ext cx="6315393" cy="794448"/>
              </a:xfrm>
              <a:prstGeom prst="rect">
                <a:avLst/>
              </a:prstGeom>
              <a:blipFill>
                <a:blip r:embed="rId2"/>
                <a:stretch>
                  <a:fillRect l="-200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B590B-BE3E-EE8A-BD03-425CE3394740}"/>
                  </a:ext>
                </a:extLst>
              </p:cNvPr>
              <p:cNvSpPr txBox="1"/>
              <p:nvPr/>
            </p:nvSpPr>
            <p:spPr>
              <a:xfrm>
                <a:off x="-194044" y="1550727"/>
                <a:ext cx="6097772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func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B590B-BE3E-EE8A-BD03-425CE339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044" y="1550727"/>
                <a:ext cx="6097772" cy="763029"/>
              </a:xfrm>
              <a:prstGeom prst="rect">
                <a:avLst/>
              </a:prstGeom>
              <a:blipFill>
                <a:blip r:embed="rId3"/>
                <a:stretch>
                  <a:fillRect t="-119355" b="-1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A5DF0-48E1-D44A-9E4E-5A91161063CD}"/>
                  </a:ext>
                </a:extLst>
              </p:cNvPr>
              <p:cNvSpPr txBox="1"/>
              <p:nvPr/>
            </p:nvSpPr>
            <p:spPr>
              <a:xfrm>
                <a:off x="7113182" y="4022100"/>
                <a:ext cx="4388588" cy="91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Power Spectrum of noise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Power Spectrum of original image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A5DF0-48E1-D44A-9E4E-5A9116106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82" y="4022100"/>
                <a:ext cx="4388588" cy="919354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D3A366-E40A-B0AD-6463-7385E7A53C4D}"/>
                  </a:ext>
                </a:extLst>
              </p:cNvPr>
              <p:cNvSpPr txBox="1"/>
              <p:nvPr/>
            </p:nvSpPr>
            <p:spPr>
              <a:xfrm>
                <a:off x="7368363" y="1470576"/>
                <a:ext cx="3197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Assumes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D3A366-E40A-B0AD-6463-7385E7A5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63" y="1470576"/>
                <a:ext cx="3197414" cy="461665"/>
              </a:xfrm>
              <a:prstGeom prst="rect">
                <a:avLst/>
              </a:prstGeom>
              <a:blipFill>
                <a:blip r:embed="rId5"/>
                <a:stretch>
                  <a:fillRect l="-3175" t="-10526" r="-79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19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different shapes&#10;&#10;Description automatically generated">
            <a:extLst>
              <a:ext uri="{FF2B5EF4-FFF2-40B4-BE49-F238E27FC236}">
                <a16:creationId xmlns:a16="http://schemas.microsoft.com/office/drawing/2014/main" id="{2763DC06-E6F3-4446-4DD2-703CCEAA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8190" y="2270745"/>
            <a:ext cx="6104054" cy="4351338"/>
          </a:xfrm>
        </p:spPr>
      </p:pic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0E3A852-7AB8-A856-715A-7F8A6DDC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54" y="2248247"/>
            <a:ext cx="6104054" cy="433408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5E63F9A-7F72-5BBE-81E0-85CE97D6E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-789" b="65278"/>
          <a:stretch/>
        </p:blipFill>
        <p:spPr>
          <a:xfrm>
            <a:off x="-8054" y="123659"/>
            <a:ext cx="4278302" cy="2084832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602FD7D-76FC-8FF9-3EF9-A26F7EE2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4" t="33927" r="-3255" b="34215"/>
          <a:stretch/>
        </p:blipFill>
        <p:spPr>
          <a:xfrm>
            <a:off x="3956849" y="142883"/>
            <a:ext cx="4278302" cy="191283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1778585-6917-EEE5-D141-87325123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96" t="68136" r="-295" b="6"/>
          <a:stretch/>
        </p:blipFill>
        <p:spPr>
          <a:xfrm>
            <a:off x="7714455" y="250396"/>
            <a:ext cx="4437789" cy="1912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D3FF43-5776-14F2-B8E6-21A745857DB0}"/>
              </a:ext>
            </a:extLst>
          </p:cNvPr>
          <p:cNvSpPr txBox="1"/>
          <p:nvPr/>
        </p:nvSpPr>
        <p:spPr>
          <a:xfrm>
            <a:off x="10972487" y="1012186"/>
            <a:ext cx="1219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Salt &amp; Pepper</a:t>
            </a:r>
          </a:p>
        </p:txBody>
      </p:sp>
    </p:spTree>
    <p:extLst>
      <p:ext uri="{BB962C8B-B14F-4D97-AF65-F5344CB8AC3E}">
        <p14:creationId xmlns:p14="http://schemas.microsoft.com/office/powerpoint/2010/main" val="395218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E7471-88F5-2F16-9A5A-C93251AE2203}"/>
              </a:ext>
            </a:extLst>
          </p:cNvPr>
          <p:cNvSpPr txBox="1">
            <a:spLocks/>
          </p:cNvSpPr>
          <p:nvPr/>
        </p:nvSpPr>
        <p:spPr>
          <a:xfrm>
            <a:off x="273472" y="22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Wiener filter</a:t>
            </a:r>
            <a:br>
              <a:rPr lang="en-US" dirty="0"/>
            </a:br>
            <a:r>
              <a:rPr lang="en-US" sz="2400" dirty="0"/>
              <a:t>Minimum Mean Least-Squares Error Filter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381F5-5941-E76B-0610-B5FF9D47E79B}"/>
                  </a:ext>
                </a:extLst>
              </p:cNvPr>
              <p:cNvSpPr txBox="1"/>
              <p:nvPr/>
            </p:nvSpPr>
            <p:spPr>
              <a:xfrm>
                <a:off x="117024" y="2851022"/>
                <a:ext cx="6315393" cy="794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0381F5-5941-E76B-0610-B5FF9D47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4" y="2851022"/>
                <a:ext cx="6315393" cy="794448"/>
              </a:xfrm>
              <a:prstGeom prst="rect">
                <a:avLst/>
              </a:prstGeom>
              <a:blipFill>
                <a:blip r:embed="rId2"/>
                <a:stretch>
                  <a:fillRect l="-200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B590B-BE3E-EE8A-BD03-425CE3394740}"/>
                  </a:ext>
                </a:extLst>
              </p:cNvPr>
              <p:cNvSpPr txBox="1"/>
              <p:nvPr/>
            </p:nvSpPr>
            <p:spPr>
              <a:xfrm>
                <a:off x="-194044" y="1550727"/>
                <a:ext cx="6097772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func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B590B-BE3E-EE8A-BD03-425CE339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044" y="1550727"/>
                <a:ext cx="6097772" cy="763029"/>
              </a:xfrm>
              <a:prstGeom prst="rect">
                <a:avLst/>
              </a:prstGeom>
              <a:blipFill>
                <a:blip r:embed="rId3"/>
                <a:stretch>
                  <a:fillRect t="-119355" b="-1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28F187-6A2B-FD2A-7B46-19C4B3399C4C}"/>
                  </a:ext>
                </a:extLst>
              </p:cNvPr>
              <p:cNvSpPr txBox="1"/>
              <p:nvPr/>
            </p:nvSpPr>
            <p:spPr>
              <a:xfrm>
                <a:off x="531627" y="4307901"/>
                <a:ext cx="6315393" cy="993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28F187-6A2B-FD2A-7B46-19C4B3399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27" y="4307901"/>
                <a:ext cx="6315393" cy="993221"/>
              </a:xfrm>
              <a:prstGeom prst="rect">
                <a:avLst/>
              </a:prstGeom>
              <a:blipFill>
                <a:blip r:embed="rId4"/>
                <a:stretch>
                  <a:fillRect l="-1804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591A6F-D866-A653-5CDA-0B02DA97C6F1}"/>
                  </a:ext>
                </a:extLst>
              </p:cNvPr>
              <p:cNvSpPr txBox="1"/>
              <p:nvPr/>
            </p:nvSpPr>
            <p:spPr>
              <a:xfrm>
                <a:off x="273472" y="5639615"/>
                <a:ext cx="6315393" cy="993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591A6F-D866-A653-5CDA-0B02DA97C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72" y="5639615"/>
                <a:ext cx="6315393" cy="993221"/>
              </a:xfrm>
              <a:prstGeom prst="rect">
                <a:avLst/>
              </a:prstGeom>
              <a:blipFill>
                <a:blip r:embed="rId5"/>
                <a:stretch>
                  <a:fillRect l="-1807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A5DF0-48E1-D44A-9E4E-5A91161063CD}"/>
                  </a:ext>
                </a:extLst>
              </p:cNvPr>
              <p:cNvSpPr txBox="1"/>
              <p:nvPr/>
            </p:nvSpPr>
            <p:spPr>
              <a:xfrm>
                <a:off x="7113182" y="4022100"/>
                <a:ext cx="4388588" cy="91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Power Spectrum of noise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Power Spectrum of original image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A5DF0-48E1-D44A-9E4E-5A9116106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82" y="4022100"/>
                <a:ext cx="4388588" cy="919354"/>
              </a:xfrm>
              <a:prstGeom prst="rect">
                <a:avLst/>
              </a:prstGeom>
              <a:blipFill>
                <a:blip r:embed="rId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D3A366-E40A-B0AD-6463-7385E7A53C4D}"/>
                  </a:ext>
                </a:extLst>
              </p:cNvPr>
              <p:cNvSpPr txBox="1"/>
              <p:nvPr/>
            </p:nvSpPr>
            <p:spPr>
              <a:xfrm>
                <a:off x="7368363" y="1470576"/>
                <a:ext cx="36322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𝑧𝑒𝑟𝑜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D3A366-E40A-B0AD-6463-7385E7A5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63" y="1470576"/>
                <a:ext cx="3632213" cy="461665"/>
              </a:xfrm>
              <a:prstGeom prst="rect">
                <a:avLst/>
              </a:prstGeom>
              <a:blipFill>
                <a:blip r:embed="rId7"/>
                <a:stretch>
                  <a:fillRect l="-2787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59960B-8E60-9020-95C7-ED2235930EE7}"/>
                  </a:ext>
                </a:extLst>
              </p:cNvPr>
              <p:cNvSpPr txBox="1"/>
              <p:nvPr/>
            </p:nvSpPr>
            <p:spPr>
              <a:xfrm>
                <a:off x="4701934" y="5787219"/>
                <a:ext cx="6193464" cy="698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59960B-8E60-9020-95C7-ED2235930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34" y="5787219"/>
                <a:ext cx="6193464" cy="698012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9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3117BB-EC48-BD5C-DD96-E60F0778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31" y="281136"/>
            <a:ext cx="4699055" cy="274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876C3-035A-0BE5-3597-9A5B1257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772" y="305124"/>
            <a:ext cx="4470455" cy="26109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129B6-BA84-366E-D464-6DBAABABEC78}"/>
              </a:ext>
            </a:extLst>
          </p:cNvPr>
          <p:cNvCxnSpPr>
            <a:cxnSpLocks/>
          </p:cNvCxnSpPr>
          <p:nvPr/>
        </p:nvCxnSpPr>
        <p:spPr>
          <a:xfrm>
            <a:off x="4414345" y="2511973"/>
            <a:ext cx="40569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D82BC-6FB2-1814-5412-0391D377AF74}"/>
                  </a:ext>
                </a:extLst>
              </p:cNvPr>
              <p:cNvSpPr txBox="1"/>
              <p:nvPr/>
            </p:nvSpPr>
            <p:spPr>
              <a:xfrm>
                <a:off x="860595" y="5349767"/>
                <a:ext cx="30001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𝑟𝑒𝑐𝑜𝑣𝑒𝑟𝑒𝑑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𝑖𝐷𝐹𝑇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𝑖𝐻𝐹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𝑌𝑓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D82BC-6FB2-1814-5412-0391D377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95" y="5349767"/>
                <a:ext cx="3000177" cy="276999"/>
              </a:xfrm>
              <a:prstGeom prst="rect">
                <a:avLst/>
              </a:prstGeom>
              <a:blipFill>
                <a:blip r:embed="rId5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F29A8-7962-1FE9-385A-5C796D979865}"/>
                  </a:ext>
                </a:extLst>
              </p:cNvPr>
              <p:cNvSpPr txBox="1"/>
              <p:nvPr/>
            </p:nvSpPr>
            <p:spPr>
              <a:xfrm>
                <a:off x="8559827" y="2373473"/>
                <a:ext cx="21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F29A8-7962-1FE9-385A-5C796D97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27" y="2373473"/>
                <a:ext cx="215379" cy="276999"/>
              </a:xfrm>
              <a:prstGeom prst="rect">
                <a:avLst/>
              </a:prstGeom>
              <a:blipFill>
                <a:blip r:embed="rId6"/>
                <a:stretch>
                  <a:fillRect l="-21053" r="-1578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3A1E8-0352-718F-E159-EA56E770F6FE}"/>
                  </a:ext>
                </a:extLst>
              </p:cNvPr>
              <p:cNvSpPr txBox="1"/>
              <p:nvPr/>
            </p:nvSpPr>
            <p:spPr>
              <a:xfrm>
                <a:off x="7984772" y="3469471"/>
                <a:ext cx="3458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3A1E8-0352-718F-E159-EA56E770F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72" y="3469471"/>
                <a:ext cx="3458511" cy="369332"/>
              </a:xfrm>
              <a:prstGeom prst="rect">
                <a:avLst/>
              </a:prstGeom>
              <a:blipFill>
                <a:blip r:embed="rId7"/>
                <a:stretch>
                  <a:fillRect l="-1465" t="-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F0CCE-2B87-2F46-818F-A93245B4C56B}"/>
                  </a:ext>
                </a:extLst>
              </p:cNvPr>
              <p:cNvSpPr txBox="1"/>
              <p:nvPr/>
            </p:nvSpPr>
            <p:spPr>
              <a:xfrm>
                <a:off x="7984772" y="4534157"/>
                <a:ext cx="35599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F0CCE-2B87-2F46-818F-A93245B4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72" y="4534157"/>
                <a:ext cx="3559949" cy="369332"/>
              </a:xfrm>
              <a:prstGeom prst="rect">
                <a:avLst/>
              </a:prstGeom>
              <a:blipFill>
                <a:blip r:embed="rId8"/>
                <a:stretch>
                  <a:fillRect l="-5319" t="-27586" r="-2837" b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93C945-5BEE-D27B-8D3F-CDF7184DB37D}"/>
                  </a:ext>
                </a:extLst>
              </p:cNvPr>
              <p:cNvSpPr txBox="1"/>
              <p:nvPr/>
            </p:nvSpPr>
            <p:spPr>
              <a:xfrm>
                <a:off x="437426" y="3838803"/>
                <a:ext cx="6315393" cy="71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93C945-5BEE-D27B-8D3F-CDF7184DB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6" y="3838803"/>
                <a:ext cx="6315393" cy="716286"/>
              </a:xfrm>
              <a:prstGeom prst="rect">
                <a:avLst/>
              </a:prstGeom>
              <a:blipFill>
                <a:blip r:embed="rId9"/>
                <a:stretch>
                  <a:fillRect l="-200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10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7977B-AE84-2EC3-4D02-06A0CFCA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8161" y="2001668"/>
            <a:ext cx="41656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16C21-DC4D-F49A-D0CB-734B24E8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70" y="2350444"/>
            <a:ext cx="4165600" cy="385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D8D7B-1563-38DC-1076-6ED78CB9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40" y="-552258"/>
            <a:ext cx="4396212" cy="4384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B5D3C-0C42-06E5-FFED-095D95B6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0" y="1229877"/>
            <a:ext cx="4455103" cy="3699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739753-82DF-0DB6-570C-0670FC797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766" y="4144795"/>
            <a:ext cx="4307417" cy="38309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2E7004-71C4-FF71-9C05-05FB0393F355}"/>
              </a:ext>
            </a:extLst>
          </p:cNvPr>
          <p:cNvCxnSpPr>
            <a:cxnSpLocks/>
          </p:cNvCxnSpPr>
          <p:nvPr/>
        </p:nvCxnSpPr>
        <p:spPr>
          <a:xfrm flipV="1">
            <a:off x="4754099" y="1981777"/>
            <a:ext cx="1341901" cy="158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9C319-5291-78F7-F2B4-225E0B452CE2}"/>
              </a:ext>
            </a:extLst>
          </p:cNvPr>
          <p:cNvCxnSpPr>
            <a:cxnSpLocks/>
          </p:cNvCxnSpPr>
          <p:nvPr/>
        </p:nvCxnSpPr>
        <p:spPr>
          <a:xfrm flipV="1">
            <a:off x="4754099" y="2795752"/>
            <a:ext cx="3570094" cy="102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41375B-8759-4744-1DB2-C35D8DE275FE}"/>
              </a:ext>
            </a:extLst>
          </p:cNvPr>
          <p:cNvCxnSpPr>
            <a:cxnSpLocks/>
          </p:cNvCxnSpPr>
          <p:nvPr/>
        </p:nvCxnSpPr>
        <p:spPr>
          <a:xfrm>
            <a:off x="4754099" y="3988753"/>
            <a:ext cx="1337453" cy="49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361EEF-B0C6-986E-0C23-F1C57BF93BE9}"/>
              </a:ext>
            </a:extLst>
          </p:cNvPr>
          <p:cNvCxnSpPr>
            <a:cxnSpLocks/>
          </p:cNvCxnSpPr>
          <p:nvPr/>
        </p:nvCxnSpPr>
        <p:spPr>
          <a:xfrm>
            <a:off x="4688274" y="4223883"/>
            <a:ext cx="4036160" cy="1703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ECC0A47-CB5A-00FC-2872-5AB08A300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340" y="2673505"/>
            <a:ext cx="4330387" cy="3851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5EDAB-682F-AF71-2DFC-5DF03A954F89}"/>
                  </a:ext>
                </a:extLst>
              </p:cNvPr>
              <p:cNvSpPr txBox="1"/>
              <p:nvPr/>
            </p:nvSpPr>
            <p:spPr>
              <a:xfrm>
                <a:off x="4072152" y="5435354"/>
                <a:ext cx="178281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Smaller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A5EDAB-682F-AF71-2DFC-5DF03A95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52" y="5435354"/>
                <a:ext cx="1782819" cy="492443"/>
              </a:xfrm>
              <a:prstGeom prst="rect">
                <a:avLst/>
              </a:prstGeom>
              <a:blipFill>
                <a:blip r:embed="rId7"/>
                <a:stretch>
                  <a:fillRect l="-7092" t="-10256" r="-70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EB915C-A304-2D89-068C-FE119A44A700}"/>
                  </a:ext>
                </a:extLst>
              </p:cNvPr>
              <p:cNvSpPr txBox="1"/>
              <p:nvPr/>
            </p:nvSpPr>
            <p:spPr>
              <a:xfrm>
                <a:off x="3949264" y="1765211"/>
                <a:ext cx="178281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Larger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EB915C-A304-2D89-068C-FE119A44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264" y="1765211"/>
                <a:ext cx="1782819" cy="492443"/>
              </a:xfrm>
              <a:prstGeom prst="rect">
                <a:avLst/>
              </a:prstGeom>
              <a:blipFill>
                <a:blip r:embed="rId8"/>
                <a:stretch>
                  <a:fillRect l="-4965" t="-10256" r="-212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BC1965C4-2151-E1CA-618A-8BA58088C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505" y="1754512"/>
            <a:ext cx="1782820" cy="104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491E0-04FD-2620-1849-4FC9233E2CF6}"/>
                  </a:ext>
                </a:extLst>
              </p:cNvPr>
              <p:cNvSpPr txBox="1"/>
              <p:nvPr/>
            </p:nvSpPr>
            <p:spPr>
              <a:xfrm>
                <a:off x="139714" y="296723"/>
                <a:ext cx="6315393" cy="71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491E0-04FD-2620-1849-4FC9233E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14" y="296723"/>
                <a:ext cx="6315393" cy="716286"/>
              </a:xfrm>
              <a:prstGeom prst="rect">
                <a:avLst/>
              </a:prstGeom>
              <a:blipFill>
                <a:blip r:embed="rId10"/>
                <a:stretch>
                  <a:fillRect l="-200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4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7977B-AE84-2EC3-4D02-06A0CFCA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174" y="1802823"/>
            <a:ext cx="41656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16C21-DC4D-F49A-D0CB-734B24E8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289" y="2186152"/>
            <a:ext cx="4183856" cy="38682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408835-6145-F8B1-BA66-EDE9B7D47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87" y="2092038"/>
            <a:ext cx="4170163" cy="4117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F1848-2163-AB34-1D06-F5AFB2325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030" y="-130905"/>
            <a:ext cx="4137514" cy="3265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76551-EDC6-A5B3-C571-79E519DA4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030" y="4218930"/>
            <a:ext cx="4137514" cy="3265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F3244-6230-1042-065A-BA5E62052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030" y="1988385"/>
            <a:ext cx="4137514" cy="32653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3F6A63-623C-0790-5EC5-82AAF99DDF0F}"/>
              </a:ext>
            </a:extLst>
          </p:cNvPr>
          <p:cNvCxnSpPr>
            <a:cxnSpLocks/>
          </p:cNvCxnSpPr>
          <p:nvPr/>
        </p:nvCxnSpPr>
        <p:spPr>
          <a:xfrm flipV="1">
            <a:off x="6706339" y="1727445"/>
            <a:ext cx="1557568" cy="150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DFC2CE-F7A8-CB01-2AE1-8C6575BC4CC4}"/>
              </a:ext>
            </a:extLst>
          </p:cNvPr>
          <p:cNvCxnSpPr>
            <a:cxnSpLocks/>
          </p:cNvCxnSpPr>
          <p:nvPr/>
        </p:nvCxnSpPr>
        <p:spPr>
          <a:xfrm>
            <a:off x="6706339" y="3553850"/>
            <a:ext cx="1916666" cy="49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C2E18E-CC9A-BA67-4CE0-697DE9AAA23A}"/>
              </a:ext>
            </a:extLst>
          </p:cNvPr>
          <p:cNvCxnSpPr>
            <a:cxnSpLocks/>
          </p:cNvCxnSpPr>
          <p:nvPr/>
        </p:nvCxnSpPr>
        <p:spPr>
          <a:xfrm>
            <a:off x="6734205" y="3966763"/>
            <a:ext cx="1642482" cy="167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E31A6B-EC82-04A7-61B9-B70F3537DF8D}"/>
                  </a:ext>
                </a:extLst>
              </p:cNvPr>
              <p:cNvSpPr txBox="1"/>
              <p:nvPr/>
            </p:nvSpPr>
            <p:spPr>
              <a:xfrm>
                <a:off x="5814930" y="5170115"/>
                <a:ext cx="178281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Smaller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E31A6B-EC82-04A7-61B9-B70F3537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30" y="5170115"/>
                <a:ext cx="1782819" cy="492443"/>
              </a:xfrm>
              <a:prstGeom prst="rect">
                <a:avLst/>
              </a:prstGeom>
              <a:blipFill>
                <a:blip r:embed="rId8"/>
                <a:stretch>
                  <a:fillRect l="-7042" t="-7692" r="-704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4D24E-06C9-7CC4-B864-8A4E8B4FB7A9}"/>
                  </a:ext>
                </a:extLst>
              </p:cNvPr>
              <p:cNvSpPr txBox="1"/>
              <p:nvPr/>
            </p:nvSpPr>
            <p:spPr>
              <a:xfrm>
                <a:off x="5692042" y="1499972"/>
                <a:ext cx="178281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Larger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94D24E-06C9-7CC4-B864-8A4E8B4FB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42" y="1499972"/>
                <a:ext cx="1782819" cy="492443"/>
              </a:xfrm>
              <a:prstGeom prst="rect">
                <a:avLst/>
              </a:prstGeom>
              <a:blipFill>
                <a:blip r:embed="rId9"/>
                <a:stretch>
                  <a:fillRect l="-4255" t="-7692" r="-212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B6384AB-8899-9A59-F5A3-E792F9A13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5379" y="1233377"/>
            <a:ext cx="1782820" cy="13078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C4879C-7558-B5AE-0697-1BE0FB504F78}"/>
              </a:ext>
            </a:extLst>
          </p:cNvPr>
          <p:cNvSpPr txBox="1"/>
          <p:nvPr/>
        </p:nvSpPr>
        <p:spPr>
          <a:xfrm>
            <a:off x="3820955" y="1382547"/>
            <a:ext cx="1313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1EF41-ACED-799C-9030-042833B75BDF}"/>
                  </a:ext>
                </a:extLst>
              </p:cNvPr>
              <p:cNvSpPr txBox="1"/>
              <p:nvPr/>
            </p:nvSpPr>
            <p:spPr>
              <a:xfrm>
                <a:off x="-242205" y="5575239"/>
                <a:ext cx="619346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1EF41-ACED-799C-9030-042833B7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205" y="5575239"/>
                <a:ext cx="6193464" cy="714683"/>
              </a:xfrm>
              <a:prstGeom prst="rect">
                <a:avLst/>
              </a:prstGeom>
              <a:blipFill>
                <a:blip r:embed="rId11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13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8019-4A5E-A7D9-04AA-9018847F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576"/>
            <a:ext cx="10515600" cy="1325563"/>
          </a:xfrm>
        </p:spPr>
        <p:txBody>
          <a:bodyPr/>
          <a:lstStyle/>
          <a:p>
            <a:r>
              <a:rPr lang="en-US" dirty="0"/>
              <a:t>Constrained least-squares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20726-B97C-8F3A-8EE6-247E0883E669}"/>
                  </a:ext>
                </a:extLst>
              </p:cNvPr>
              <p:cNvSpPr txBox="1"/>
              <p:nvPr/>
            </p:nvSpPr>
            <p:spPr>
              <a:xfrm>
                <a:off x="436504" y="1274962"/>
                <a:ext cx="6315393" cy="993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20726-B97C-8F3A-8EE6-247E0883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4" y="1274962"/>
                <a:ext cx="6315393" cy="993221"/>
              </a:xfrm>
              <a:prstGeom prst="rect">
                <a:avLst/>
              </a:prstGeom>
              <a:blipFill>
                <a:blip r:embed="rId2"/>
                <a:stretch>
                  <a:fillRect l="-2008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AA574-B2A3-9D59-C96D-9C19B8E666F4}"/>
                  </a:ext>
                </a:extLst>
              </p:cNvPr>
              <p:cNvSpPr txBox="1"/>
              <p:nvPr/>
            </p:nvSpPr>
            <p:spPr>
              <a:xfrm>
                <a:off x="436504" y="2639560"/>
                <a:ext cx="6220046" cy="92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AA574-B2A3-9D59-C96D-9C19B8E6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4" y="2639560"/>
                <a:ext cx="6220046" cy="926536"/>
              </a:xfrm>
              <a:prstGeom prst="rect">
                <a:avLst/>
              </a:prstGeom>
              <a:blipFill>
                <a:blip r:embed="rId3"/>
                <a:stretch>
                  <a:fillRect t="-87838" b="-1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93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8019-4A5E-A7D9-04AA-9018847F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576"/>
            <a:ext cx="10515600" cy="1325563"/>
          </a:xfrm>
        </p:spPr>
        <p:txBody>
          <a:bodyPr/>
          <a:lstStyle/>
          <a:p>
            <a:r>
              <a:rPr lang="en-US" dirty="0"/>
              <a:t>Constrained least-squares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6A0093-42AA-F7C9-31D6-F789B775776F}"/>
                  </a:ext>
                </a:extLst>
              </p:cNvPr>
              <p:cNvSpPr txBox="1"/>
              <p:nvPr/>
            </p:nvSpPr>
            <p:spPr>
              <a:xfrm>
                <a:off x="680707" y="5730076"/>
                <a:ext cx="6315393" cy="71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6A0093-42AA-F7C9-31D6-F789B7757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7" y="5730076"/>
                <a:ext cx="6315393" cy="716286"/>
              </a:xfrm>
              <a:prstGeom prst="rect">
                <a:avLst/>
              </a:prstGeom>
              <a:blipFill>
                <a:blip r:embed="rId2"/>
                <a:stretch>
                  <a:fillRect l="-2004" r="-60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20726-B97C-8F3A-8EE6-247E0883E669}"/>
                  </a:ext>
                </a:extLst>
              </p:cNvPr>
              <p:cNvSpPr txBox="1"/>
              <p:nvPr/>
            </p:nvSpPr>
            <p:spPr>
              <a:xfrm>
                <a:off x="436504" y="1274962"/>
                <a:ext cx="6315393" cy="993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20726-B97C-8F3A-8EE6-247E0883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4" y="1274962"/>
                <a:ext cx="6315393" cy="993221"/>
              </a:xfrm>
              <a:prstGeom prst="rect">
                <a:avLst/>
              </a:prstGeom>
              <a:blipFill>
                <a:blip r:embed="rId3"/>
                <a:stretch>
                  <a:fillRect l="-2008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CE004-57A6-300A-0DFA-37261DE1139C}"/>
                  </a:ext>
                </a:extLst>
              </p:cNvPr>
              <p:cNvSpPr txBox="1"/>
              <p:nvPr/>
            </p:nvSpPr>
            <p:spPr>
              <a:xfrm>
                <a:off x="287079" y="3817411"/>
                <a:ext cx="6220046" cy="479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CE004-57A6-300A-0DFA-37261DE1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79" y="3817411"/>
                <a:ext cx="6220046" cy="47942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415798-120A-4077-A5F6-8AC0E50B068C}"/>
                  </a:ext>
                </a:extLst>
              </p:cNvPr>
              <p:cNvSpPr txBox="1"/>
              <p:nvPr/>
            </p:nvSpPr>
            <p:spPr>
              <a:xfrm>
                <a:off x="4295554" y="4403676"/>
                <a:ext cx="6220046" cy="84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415798-120A-4077-A5F6-8AC0E50B0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54" y="4403676"/>
                <a:ext cx="6220046" cy="846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AA574-B2A3-9D59-C96D-9C19B8E666F4}"/>
                  </a:ext>
                </a:extLst>
              </p:cNvPr>
              <p:cNvSpPr txBox="1"/>
              <p:nvPr/>
            </p:nvSpPr>
            <p:spPr>
              <a:xfrm>
                <a:off x="436504" y="2639560"/>
                <a:ext cx="6220046" cy="92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AA574-B2A3-9D59-C96D-9C19B8E6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4" y="2639560"/>
                <a:ext cx="6220046" cy="926536"/>
              </a:xfrm>
              <a:prstGeom prst="rect">
                <a:avLst/>
              </a:prstGeom>
              <a:blipFill>
                <a:blip r:embed="rId6"/>
                <a:stretch>
                  <a:fillRect t="-87838" b="-1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ollage of images of a newspaper&#10;&#10;Description automatically generated">
            <a:extLst>
              <a:ext uri="{FF2B5EF4-FFF2-40B4-BE49-F238E27FC236}">
                <a16:creationId xmlns:a16="http://schemas.microsoft.com/office/drawing/2014/main" id="{F7D988DC-58C6-1631-DAE8-73AC5E1A2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729" y="1274962"/>
            <a:ext cx="4598763" cy="3029566"/>
          </a:xfrm>
          <a:prstGeom prst="rect">
            <a:avLst/>
          </a:prstGeom>
        </p:spPr>
      </p:pic>
      <p:pic>
        <p:nvPicPr>
          <p:cNvPr id="14" name="Picture 13" descr="A collage of images of a digital image processing&#10;&#10;Description automatically generated">
            <a:extLst>
              <a:ext uri="{FF2B5EF4-FFF2-40B4-BE49-F238E27FC236}">
                <a16:creationId xmlns:a16="http://schemas.microsoft.com/office/drawing/2014/main" id="{08488559-5AD4-79B4-0D14-EEDA20FEA8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7238"/>
          <a:stretch/>
        </p:blipFill>
        <p:spPr>
          <a:xfrm>
            <a:off x="7405576" y="4342458"/>
            <a:ext cx="4598763" cy="1560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8D9334-BE3F-E400-913F-FCFFB8F7A013}"/>
              </a:ext>
            </a:extLst>
          </p:cNvPr>
          <p:cNvSpPr txBox="1"/>
          <p:nvPr/>
        </p:nvSpPr>
        <p:spPr>
          <a:xfrm>
            <a:off x="8542375" y="6440021"/>
            <a:ext cx="36496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=MdWDZx6E13U</a:t>
            </a:r>
          </a:p>
        </p:txBody>
      </p:sp>
    </p:spTree>
    <p:extLst>
      <p:ext uri="{BB962C8B-B14F-4D97-AF65-F5344CB8AC3E}">
        <p14:creationId xmlns:p14="http://schemas.microsoft.com/office/powerpoint/2010/main" val="277798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F041-2D91-19CB-981B-1815AA6D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Inpainting</a:t>
            </a:r>
          </a:p>
        </p:txBody>
      </p:sp>
      <p:pic>
        <p:nvPicPr>
          <p:cNvPr id="5" name="Content Placeholder 4" descr="A close-up of fruits and vegetables&#10;&#10;Description automatically generated">
            <a:extLst>
              <a:ext uri="{FF2B5EF4-FFF2-40B4-BE49-F238E27FC236}">
                <a16:creationId xmlns:a16="http://schemas.microsoft.com/office/drawing/2014/main" id="{F1B42A59-8785-C5E0-CDF3-3F45802D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198" y="1509397"/>
            <a:ext cx="7581900" cy="2628900"/>
          </a:xfrm>
        </p:spPr>
      </p:pic>
    </p:spTree>
    <p:extLst>
      <p:ext uri="{BB962C8B-B14F-4D97-AF65-F5344CB8AC3E}">
        <p14:creationId xmlns:p14="http://schemas.microsoft.com/office/powerpoint/2010/main" val="118952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71-55C6-D4DC-CAC2-35C0FD69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Navier-Stokes (</a:t>
            </a:r>
            <a:r>
              <a:rPr lang="en-US" sz="3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600" i="0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cv.INPAINT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_NS)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Fast Marching method (</a:t>
            </a:r>
            <a:r>
              <a:rPr lang="en-US" sz="3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600" i="0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cv.INPAINT_TELEA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0F6A06-CA41-B50F-DC66-DBA4E8CB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Inpainting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95C7F-E6B4-ACCC-A66E-1EC711FB0ADB}"/>
                  </a:ext>
                </a:extLst>
              </p:cNvPr>
              <p:cNvSpPr txBox="1"/>
              <p:nvPr/>
            </p:nvSpPr>
            <p:spPr>
              <a:xfrm>
                <a:off x="6642847" y="2610956"/>
                <a:ext cx="3998467" cy="850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95C7F-E6B4-ACCC-A66E-1EC711FB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847" y="2610956"/>
                <a:ext cx="3998467" cy="850105"/>
              </a:xfrm>
              <a:prstGeom prst="rect">
                <a:avLst/>
              </a:prstGeom>
              <a:blipFill>
                <a:blip r:embed="rId2"/>
                <a:stretch>
                  <a:fillRect l="-1899" t="-19118" r="-316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B22343E-ECC3-7AFB-4AB6-F9A4A6DD36AB}"/>
              </a:ext>
            </a:extLst>
          </p:cNvPr>
          <p:cNvSpPr/>
          <p:nvPr/>
        </p:nvSpPr>
        <p:spPr>
          <a:xfrm>
            <a:off x="4912659" y="4876800"/>
            <a:ext cx="627529" cy="537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07C1D7-D9E7-0952-5B2A-37D7B68AB39E}"/>
              </a:ext>
            </a:extLst>
          </p:cNvPr>
          <p:cNvSpPr/>
          <p:nvPr/>
        </p:nvSpPr>
        <p:spPr>
          <a:xfrm>
            <a:off x="4845423" y="5191546"/>
            <a:ext cx="3594847" cy="132069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469F17-E0BB-C15F-B743-2B7739923B8E}"/>
              </a:ext>
            </a:extLst>
          </p:cNvPr>
          <p:cNvCxnSpPr>
            <a:cxnSpLocks/>
          </p:cNvCxnSpPr>
          <p:nvPr/>
        </p:nvCxnSpPr>
        <p:spPr>
          <a:xfrm>
            <a:off x="5172635" y="5191546"/>
            <a:ext cx="600636" cy="537882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5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different shapes&#10;&#10;Description automatically generated">
            <a:extLst>
              <a:ext uri="{FF2B5EF4-FFF2-40B4-BE49-F238E27FC236}">
                <a16:creationId xmlns:a16="http://schemas.microsoft.com/office/drawing/2014/main" id="{2763DC06-E6F3-4446-4DD2-703CCEAA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516"/>
          <a:stretch/>
        </p:blipFill>
        <p:spPr>
          <a:xfrm>
            <a:off x="6048190" y="2265911"/>
            <a:ext cx="6104054" cy="2022670"/>
          </a:xfrm>
        </p:spPr>
      </p:pic>
      <p:pic>
        <p:nvPicPr>
          <p:cNvPr id="7" name="Picture 6" descr="A collage of different shapes&#10;&#10;Description automatically generated">
            <a:extLst>
              <a:ext uri="{FF2B5EF4-FFF2-40B4-BE49-F238E27FC236}">
                <a16:creationId xmlns:a16="http://schemas.microsoft.com/office/drawing/2014/main" id="{C0E3A852-7AB8-A856-715A-7F8A6DDC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331"/>
          <a:stretch/>
        </p:blipFill>
        <p:spPr>
          <a:xfrm>
            <a:off x="39756" y="2254622"/>
            <a:ext cx="6104054" cy="2022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C7C9D-576D-EB46-B88E-D8EAEDAE874C}"/>
              </a:ext>
            </a:extLst>
          </p:cNvPr>
          <p:cNvSpPr txBox="1"/>
          <p:nvPr/>
        </p:nvSpPr>
        <p:spPr>
          <a:xfrm>
            <a:off x="9193306" y="4277292"/>
            <a:ext cx="2998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Salt &amp; Pepper Noise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Defective pixels</a:t>
            </a:r>
          </a:p>
          <a:p>
            <a:endParaRPr lang="en-US" dirty="0"/>
          </a:p>
          <a:p>
            <a:r>
              <a:rPr lang="en-US" dirty="0"/>
              <a:t>To fix: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ignore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Contra-harmonic filter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153A8-58A7-BD11-E17A-11F72286BFC0}"/>
              </a:ext>
            </a:extLst>
          </p:cNvPr>
          <p:cNvSpPr txBox="1"/>
          <p:nvPr/>
        </p:nvSpPr>
        <p:spPr>
          <a:xfrm>
            <a:off x="221876" y="4329953"/>
            <a:ext cx="3435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Gaussian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Additive (positive &amp; negative)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Transmission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Thermal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noise</a:t>
            </a:r>
          </a:p>
          <a:p>
            <a:endParaRPr lang="en-US" dirty="0"/>
          </a:p>
          <a:p>
            <a:r>
              <a:rPr lang="en-US" dirty="0"/>
              <a:t>To fix: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49A53-C545-0A0B-695D-A199A3F96308}"/>
              </a:ext>
            </a:extLst>
          </p:cNvPr>
          <p:cNvSpPr txBox="1"/>
          <p:nvPr/>
        </p:nvSpPr>
        <p:spPr>
          <a:xfrm>
            <a:off x="171451" y="29476"/>
            <a:ext cx="60982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2D3E50"/>
                </a:solidFill>
                <a:effectLst/>
                <a:latin typeface="Inter"/>
              </a:rPr>
              <a:t>Digital Noise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E50"/>
                </a:solidFill>
                <a:effectLst/>
                <a:latin typeface="Inter"/>
              </a:rPr>
              <a:t> Image sensor is broken </a:t>
            </a:r>
            <a:endParaRPr lang="en-US" dirty="0">
              <a:solidFill>
                <a:srgbClr val="2D3E50"/>
              </a:solidFill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E50"/>
                </a:solidFill>
                <a:effectLst/>
                <a:latin typeface="Inter"/>
              </a:rPr>
              <a:t> Affected by external factors;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E50"/>
                </a:solidFill>
                <a:effectLst/>
                <a:latin typeface="Inter"/>
              </a:rPr>
              <a:t> Low levels of light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E50"/>
                </a:solidFill>
                <a:latin typeface="Inter"/>
              </a:rPr>
              <a:t> High levels of light (saturation)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E50"/>
                </a:solidFill>
                <a:effectLst/>
                <a:latin typeface="Inter"/>
              </a:rPr>
              <a:t> Heating of 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E50"/>
                </a:solidFill>
                <a:effectLst/>
                <a:latin typeface="Inter"/>
              </a:rPr>
              <a:t> Interference from sensor to DAC.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404FF-A3AC-FDDA-6DAC-F6BB253161F7}"/>
              </a:ext>
            </a:extLst>
          </p:cNvPr>
          <p:cNvSpPr txBox="1"/>
          <p:nvPr/>
        </p:nvSpPr>
        <p:spPr>
          <a:xfrm>
            <a:off x="4707591" y="4301835"/>
            <a:ext cx="2998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Rayleigh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Additive (positive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Transmission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Thermal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noise</a:t>
            </a:r>
          </a:p>
          <a:p>
            <a:endParaRPr lang="en-US" dirty="0"/>
          </a:p>
          <a:p>
            <a:r>
              <a:rPr lang="en-US" dirty="0"/>
              <a:t>To fix: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filter (positive bias)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(positive bias)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3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light transfer&#10;&#10;Description automatically generated">
            <a:extLst>
              <a:ext uri="{FF2B5EF4-FFF2-40B4-BE49-F238E27FC236}">
                <a16:creationId xmlns:a16="http://schemas.microsoft.com/office/drawing/2014/main" id="{72200CBF-4D29-4358-6578-2DF43F42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" t="36205" r="66753" b="14790"/>
          <a:stretch/>
        </p:blipFill>
        <p:spPr>
          <a:xfrm>
            <a:off x="171450" y="1317812"/>
            <a:ext cx="4206711" cy="449131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86B1CBF-1EEC-E2A5-4BA9-D5B9354923A3}"/>
              </a:ext>
            </a:extLst>
          </p:cNvPr>
          <p:cNvSpPr/>
          <p:nvPr/>
        </p:nvSpPr>
        <p:spPr>
          <a:xfrm>
            <a:off x="9414033" y="2010593"/>
            <a:ext cx="708213" cy="65062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0F009C-7CFF-21B1-AE16-1E26F1D16965}"/>
              </a:ext>
            </a:extLst>
          </p:cNvPr>
          <p:cNvSpPr/>
          <p:nvPr/>
        </p:nvSpPr>
        <p:spPr>
          <a:xfrm>
            <a:off x="7360197" y="2084867"/>
            <a:ext cx="708213" cy="65062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248CF4-8ECB-3FB2-D64C-F1BD82CC54C7}"/>
              </a:ext>
            </a:extLst>
          </p:cNvPr>
          <p:cNvSpPr/>
          <p:nvPr/>
        </p:nvSpPr>
        <p:spPr>
          <a:xfrm>
            <a:off x="5403239" y="2038155"/>
            <a:ext cx="708213" cy="65062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A4B333-8EA6-64DA-F5AE-CCAF265A771B}"/>
              </a:ext>
            </a:extLst>
          </p:cNvPr>
          <p:cNvSpPr/>
          <p:nvPr/>
        </p:nvSpPr>
        <p:spPr>
          <a:xfrm>
            <a:off x="3446281" y="2015448"/>
            <a:ext cx="708213" cy="65062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6939CD-8292-62BA-0795-45C4476A3327}"/>
              </a:ext>
            </a:extLst>
          </p:cNvPr>
          <p:cNvSpPr/>
          <p:nvPr/>
        </p:nvSpPr>
        <p:spPr>
          <a:xfrm>
            <a:off x="9480795" y="5005010"/>
            <a:ext cx="708213" cy="650620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D425-4977-90BE-8226-45F2B5469BF4}"/>
              </a:ext>
            </a:extLst>
          </p:cNvPr>
          <p:cNvSpPr txBox="1"/>
          <p:nvPr/>
        </p:nvSpPr>
        <p:spPr>
          <a:xfrm>
            <a:off x="171450" y="6064188"/>
            <a:ext cx="271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www.princetoninstruments.com</a:t>
            </a:r>
            <a:r>
              <a:rPr lang="en-US" sz="1200" dirty="0"/>
              <a:t>/learn/camera-fundamentals/ccd-the-basics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289DD-A576-A690-40C3-DD49B76A3AA6}"/>
              </a:ext>
            </a:extLst>
          </p:cNvPr>
          <p:cNvSpPr txBox="1"/>
          <p:nvPr/>
        </p:nvSpPr>
        <p:spPr>
          <a:xfrm>
            <a:off x="171450" y="147481"/>
            <a:ext cx="2823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CCD Cameras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3A5-F521-9A02-2A9F-C081719B2CEC}"/>
              </a:ext>
            </a:extLst>
          </p:cNvPr>
          <p:cNvSpPr txBox="1"/>
          <p:nvPr/>
        </p:nvSpPr>
        <p:spPr>
          <a:xfrm>
            <a:off x="365322" y="1048871"/>
            <a:ext cx="246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transfer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498F7-D9F6-F513-739E-07563FC71366}"/>
              </a:ext>
            </a:extLst>
          </p:cNvPr>
          <p:cNvSpPr/>
          <p:nvPr/>
        </p:nvSpPr>
        <p:spPr>
          <a:xfrm>
            <a:off x="3463964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B62219-9A0F-093C-71D4-6E66332F0B9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4136317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1030-20E4-FD64-B48C-667357465DD5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463964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D19CF66-556C-D2A5-D20F-323AAE7FB90F}"/>
              </a:ext>
            </a:extLst>
          </p:cNvPr>
          <p:cNvSpPr/>
          <p:nvPr/>
        </p:nvSpPr>
        <p:spPr>
          <a:xfrm>
            <a:off x="3575473" y="486934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3C7D63-8C81-70F2-16E1-6BE43CC4F289}"/>
              </a:ext>
            </a:extLst>
          </p:cNvPr>
          <p:cNvSpPr/>
          <p:nvPr/>
        </p:nvSpPr>
        <p:spPr>
          <a:xfrm>
            <a:off x="3575472" y="1249109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73B36E-8C89-260D-64B5-BFC3D15864DC}"/>
              </a:ext>
            </a:extLst>
          </p:cNvPr>
          <p:cNvSpPr/>
          <p:nvPr/>
        </p:nvSpPr>
        <p:spPr>
          <a:xfrm>
            <a:off x="4247826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CC1833-2960-322A-AC39-2A27A6A9A9BD}"/>
              </a:ext>
            </a:extLst>
          </p:cNvPr>
          <p:cNvSpPr/>
          <p:nvPr/>
        </p:nvSpPr>
        <p:spPr>
          <a:xfrm>
            <a:off x="4261594" y="122652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5F12F-D6FA-3A91-CABB-3AC23A8B1572}"/>
              </a:ext>
            </a:extLst>
          </p:cNvPr>
          <p:cNvSpPr/>
          <p:nvPr/>
        </p:nvSpPr>
        <p:spPr>
          <a:xfrm>
            <a:off x="5446442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8CDCAF-F50B-DF1E-F728-0B2E09B7EDAF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118795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58F193-2E1D-87AA-2130-12BE931F968B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5446442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C4F343A-782F-7F47-7ACB-31BAAFC5245D}"/>
              </a:ext>
            </a:extLst>
          </p:cNvPr>
          <p:cNvSpPr/>
          <p:nvPr/>
        </p:nvSpPr>
        <p:spPr>
          <a:xfrm>
            <a:off x="5557952" y="1176608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76635B-CE80-CE81-CC88-2BABAEFD8924}"/>
              </a:ext>
            </a:extLst>
          </p:cNvPr>
          <p:cNvSpPr/>
          <p:nvPr/>
        </p:nvSpPr>
        <p:spPr>
          <a:xfrm>
            <a:off x="5601101" y="2147645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B5181F-887F-F5AE-188C-2F40A1F09E37}"/>
              </a:ext>
            </a:extLst>
          </p:cNvPr>
          <p:cNvSpPr/>
          <p:nvPr/>
        </p:nvSpPr>
        <p:spPr>
          <a:xfrm>
            <a:off x="5567108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4D6BD0-2261-FEC3-36BF-0D03BA7E54B3}"/>
              </a:ext>
            </a:extLst>
          </p:cNvPr>
          <p:cNvSpPr/>
          <p:nvPr/>
        </p:nvSpPr>
        <p:spPr>
          <a:xfrm>
            <a:off x="6216090" y="494174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2A2D9-BA02-9761-D892-D29F2C14503D}"/>
              </a:ext>
            </a:extLst>
          </p:cNvPr>
          <p:cNvSpPr/>
          <p:nvPr/>
        </p:nvSpPr>
        <p:spPr>
          <a:xfrm>
            <a:off x="7396057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2A2E7F-38E3-57B6-D059-546217F8BBC7}"/>
              </a:ext>
            </a:extLst>
          </p:cNvPr>
          <p:cNvCxnSpPr>
            <a:cxnSpLocks/>
            <a:stCxn id="42" idx="0"/>
            <a:endCxn id="42" idx="2"/>
          </p:cNvCxnSpPr>
          <p:nvPr/>
        </p:nvCxnSpPr>
        <p:spPr>
          <a:xfrm>
            <a:off x="8068410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D6186E-7835-381F-15E3-0B62144A92F7}"/>
              </a:ext>
            </a:extLst>
          </p:cNvPr>
          <p:cNvCxnSpPr>
            <a:cxnSpLocks/>
            <a:stCxn id="42" idx="1"/>
            <a:endCxn id="42" idx="3"/>
          </p:cNvCxnSpPr>
          <p:nvPr/>
        </p:nvCxnSpPr>
        <p:spPr>
          <a:xfrm>
            <a:off x="7396057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5147FC-B681-25F5-7650-59C8A3950470}"/>
              </a:ext>
            </a:extLst>
          </p:cNvPr>
          <p:cNvSpPr/>
          <p:nvPr/>
        </p:nvSpPr>
        <p:spPr>
          <a:xfrm>
            <a:off x="7507567" y="2171276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E23AD6D-CAFB-3A38-32E1-340798E495FA}"/>
              </a:ext>
            </a:extLst>
          </p:cNvPr>
          <p:cNvSpPr/>
          <p:nvPr/>
        </p:nvSpPr>
        <p:spPr>
          <a:xfrm>
            <a:off x="7527664" y="1306056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6C8DFB-4ABB-AD6A-75D1-270CFD90FD8B}"/>
              </a:ext>
            </a:extLst>
          </p:cNvPr>
          <p:cNvSpPr/>
          <p:nvPr/>
        </p:nvSpPr>
        <p:spPr>
          <a:xfrm>
            <a:off x="7509885" y="49139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91E2F-0816-8ABC-1051-DAFE9307AE20}"/>
              </a:ext>
            </a:extLst>
          </p:cNvPr>
          <p:cNvSpPr/>
          <p:nvPr/>
        </p:nvSpPr>
        <p:spPr>
          <a:xfrm>
            <a:off x="9426403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9CF096-2E01-BF7D-90E0-D04B0069959B}"/>
              </a:ext>
            </a:extLst>
          </p:cNvPr>
          <p:cNvCxnSpPr>
            <a:cxnSpLocks/>
            <a:stCxn id="51" idx="0"/>
            <a:endCxn id="51" idx="2"/>
          </p:cNvCxnSpPr>
          <p:nvPr/>
        </p:nvCxnSpPr>
        <p:spPr>
          <a:xfrm>
            <a:off x="10098756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E3451E-2311-6AA2-D463-45AD86AF9271}"/>
              </a:ext>
            </a:extLst>
          </p:cNvPr>
          <p:cNvCxnSpPr>
            <a:cxnSpLocks/>
            <a:stCxn id="51" idx="1"/>
            <a:endCxn id="51" idx="3"/>
          </p:cNvCxnSpPr>
          <p:nvPr/>
        </p:nvCxnSpPr>
        <p:spPr>
          <a:xfrm>
            <a:off x="9426403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AF7CCB5-9AE4-571E-E2E0-F11657D2EF80}"/>
              </a:ext>
            </a:extLst>
          </p:cNvPr>
          <p:cNvSpPr/>
          <p:nvPr/>
        </p:nvSpPr>
        <p:spPr>
          <a:xfrm>
            <a:off x="9554209" y="2163336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676E27-D364-3C78-0D19-7310BDC8344A}"/>
              </a:ext>
            </a:extLst>
          </p:cNvPr>
          <p:cNvSpPr/>
          <p:nvPr/>
        </p:nvSpPr>
        <p:spPr>
          <a:xfrm>
            <a:off x="9530424" y="1199789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52125F-8948-A829-EF12-B5B942187810}"/>
              </a:ext>
            </a:extLst>
          </p:cNvPr>
          <p:cNvSpPr/>
          <p:nvPr/>
        </p:nvSpPr>
        <p:spPr>
          <a:xfrm>
            <a:off x="9516655" y="3208770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36F0F6B-366B-831C-4E91-3B7B72AF8C0A}"/>
              </a:ext>
            </a:extLst>
          </p:cNvPr>
          <p:cNvCxnSpPr>
            <a:cxnSpLocks/>
            <a:stCxn id="60" idx="0"/>
            <a:endCxn id="60" idx="2"/>
          </p:cNvCxnSpPr>
          <p:nvPr/>
        </p:nvCxnSpPr>
        <p:spPr>
          <a:xfrm>
            <a:off x="10189008" y="3208770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4040B9-393F-BB43-D018-E38A9AD660FB}"/>
              </a:ext>
            </a:extLst>
          </p:cNvPr>
          <p:cNvCxnSpPr>
            <a:cxnSpLocks/>
            <a:stCxn id="60" idx="1"/>
            <a:endCxn id="60" idx="3"/>
          </p:cNvCxnSpPr>
          <p:nvPr/>
        </p:nvCxnSpPr>
        <p:spPr>
          <a:xfrm>
            <a:off x="9516655" y="394835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D9F446FF-BDD2-9DB1-764E-9A849CBC82EC}"/>
              </a:ext>
            </a:extLst>
          </p:cNvPr>
          <p:cNvSpPr/>
          <p:nvPr/>
        </p:nvSpPr>
        <p:spPr>
          <a:xfrm>
            <a:off x="9634444" y="5085243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-Turn Arrow 90">
            <a:extLst>
              <a:ext uri="{FF2B5EF4-FFF2-40B4-BE49-F238E27FC236}">
                <a16:creationId xmlns:a16="http://schemas.microsoft.com/office/drawing/2014/main" id="{46871843-2270-478B-4E65-FE8951150E68}"/>
              </a:ext>
            </a:extLst>
          </p:cNvPr>
          <p:cNvSpPr/>
          <p:nvPr/>
        </p:nvSpPr>
        <p:spPr>
          <a:xfrm rot="5400000">
            <a:off x="3642755" y="1689035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U-Turn Arrow 91">
            <a:extLst>
              <a:ext uri="{FF2B5EF4-FFF2-40B4-BE49-F238E27FC236}">
                <a16:creationId xmlns:a16="http://schemas.microsoft.com/office/drawing/2014/main" id="{AE5DB735-6EDF-FACF-8DFA-FE2CC8FB55BF}"/>
              </a:ext>
            </a:extLst>
          </p:cNvPr>
          <p:cNvSpPr/>
          <p:nvPr/>
        </p:nvSpPr>
        <p:spPr>
          <a:xfrm rot="5400000">
            <a:off x="3619329" y="900131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U-Turn Arrow 92">
            <a:extLst>
              <a:ext uri="{FF2B5EF4-FFF2-40B4-BE49-F238E27FC236}">
                <a16:creationId xmlns:a16="http://schemas.microsoft.com/office/drawing/2014/main" id="{D2D86793-0A36-E71A-381B-DC9A3B543AF2}"/>
              </a:ext>
            </a:extLst>
          </p:cNvPr>
          <p:cNvSpPr/>
          <p:nvPr/>
        </p:nvSpPr>
        <p:spPr>
          <a:xfrm rot="5400000">
            <a:off x="5546745" y="1640429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U-Turn Arrow 97">
            <a:extLst>
              <a:ext uri="{FF2B5EF4-FFF2-40B4-BE49-F238E27FC236}">
                <a16:creationId xmlns:a16="http://schemas.microsoft.com/office/drawing/2014/main" id="{73369190-A346-C514-C48D-55001804ACF1}"/>
              </a:ext>
            </a:extLst>
          </p:cNvPr>
          <p:cNvSpPr/>
          <p:nvPr/>
        </p:nvSpPr>
        <p:spPr>
          <a:xfrm rot="5400000">
            <a:off x="7512834" y="1713261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U-Turn Arrow 98">
            <a:extLst>
              <a:ext uri="{FF2B5EF4-FFF2-40B4-BE49-F238E27FC236}">
                <a16:creationId xmlns:a16="http://schemas.microsoft.com/office/drawing/2014/main" id="{7AA7FFCC-1573-4725-DBF1-8BB195735C7D}"/>
              </a:ext>
            </a:extLst>
          </p:cNvPr>
          <p:cNvSpPr/>
          <p:nvPr/>
        </p:nvSpPr>
        <p:spPr>
          <a:xfrm rot="5400000">
            <a:off x="9547485" y="1688698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2BCF6-CC7D-DBED-E6E0-C615CFADB901}"/>
              </a:ext>
            </a:extLst>
          </p:cNvPr>
          <p:cNvSpPr txBox="1"/>
          <p:nvPr/>
        </p:nvSpPr>
        <p:spPr>
          <a:xfrm>
            <a:off x="10882616" y="3162878"/>
            <a:ext cx="136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data point spent longest “unprotected”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EEA4D3-4CF4-767A-6922-52AAB222EFD1}"/>
              </a:ext>
            </a:extLst>
          </p:cNvPr>
          <p:cNvCxnSpPr>
            <a:cxnSpLocks/>
          </p:cNvCxnSpPr>
          <p:nvPr/>
        </p:nvCxnSpPr>
        <p:spPr>
          <a:xfrm flipH="1">
            <a:off x="9907634" y="4027009"/>
            <a:ext cx="1328609" cy="1010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B34DFAD-E3E1-9BA2-758A-19361386A07C}"/>
              </a:ext>
            </a:extLst>
          </p:cNvPr>
          <p:cNvSpPr txBox="1"/>
          <p:nvPr/>
        </p:nvSpPr>
        <p:spPr>
          <a:xfrm>
            <a:off x="10882617" y="188276"/>
            <a:ext cx="1360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Everything passed through this pixel 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B4D8C98-0E55-3282-B700-03CA64DE4D3B}"/>
              </a:ext>
            </a:extLst>
          </p:cNvPr>
          <p:cNvCxnSpPr>
            <a:cxnSpLocks/>
          </p:cNvCxnSpPr>
          <p:nvPr/>
        </p:nvCxnSpPr>
        <p:spPr>
          <a:xfrm flipH="1">
            <a:off x="10083778" y="1221343"/>
            <a:ext cx="1152465" cy="288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-Turn Arrow 1">
            <a:extLst>
              <a:ext uri="{FF2B5EF4-FFF2-40B4-BE49-F238E27FC236}">
                <a16:creationId xmlns:a16="http://schemas.microsoft.com/office/drawing/2014/main" id="{F2898550-AD67-6769-CF10-E030E3081290}"/>
              </a:ext>
            </a:extLst>
          </p:cNvPr>
          <p:cNvSpPr/>
          <p:nvPr/>
        </p:nvSpPr>
        <p:spPr>
          <a:xfrm rot="5400000">
            <a:off x="5559141" y="825958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9E252A4B-E07C-E210-656A-B67D3CA3A26C}"/>
              </a:ext>
            </a:extLst>
          </p:cNvPr>
          <p:cNvSpPr/>
          <p:nvPr/>
        </p:nvSpPr>
        <p:spPr>
          <a:xfrm rot="16200000" flipV="1">
            <a:off x="4243309" y="863535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B363D230-ABB4-2F7D-A823-18E5FD734844}"/>
              </a:ext>
            </a:extLst>
          </p:cNvPr>
          <p:cNvSpPr/>
          <p:nvPr/>
        </p:nvSpPr>
        <p:spPr>
          <a:xfrm rot="10800000" flipV="1">
            <a:off x="3730000" y="119436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B5BDD5BC-94BC-98DE-2D44-D21B03020D19}"/>
              </a:ext>
            </a:extLst>
          </p:cNvPr>
          <p:cNvSpPr/>
          <p:nvPr/>
        </p:nvSpPr>
        <p:spPr>
          <a:xfrm rot="10800000" flipV="1">
            <a:off x="5707414" y="103924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light transfer&#10;&#10;Description automatically generated">
            <a:extLst>
              <a:ext uri="{FF2B5EF4-FFF2-40B4-BE49-F238E27FC236}">
                <a16:creationId xmlns:a16="http://schemas.microsoft.com/office/drawing/2014/main" id="{72200CBF-4D29-4358-6578-2DF43F42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" t="36205" r="66753" b="14790"/>
          <a:stretch/>
        </p:blipFill>
        <p:spPr>
          <a:xfrm>
            <a:off x="171450" y="1317812"/>
            <a:ext cx="4206711" cy="449131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C809A76D-09E6-E108-3741-CB52BDE3C8AD}"/>
              </a:ext>
            </a:extLst>
          </p:cNvPr>
          <p:cNvSpPr/>
          <p:nvPr/>
        </p:nvSpPr>
        <p:spPr>
          <a:xfrm>
            <a:off x="3408749" y="2027065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71FFD93-803F-2DAB-EAE0-FCDEDDF0DF31}"/>
              </a:ext>
            </a:extLst>
          </p:cNvPr>
          <p:cNvSpPr/>
          <p:nvPr/>
        </p:nvSpPr>
        <p:spPr>
          <a:xfrm>
            <a:off x="5446441" y="2013085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A5B709-5689-9D49-99E3-040233C5EF82}"/>
              </a:ext>
            </a:extLst>
          </p:cNvPr>
          <p:cNvSpPr/>
          <p:nvPr/>
        </p:nvSpPr>
        <p:spPr>
          <a:xfrm>
            <a:off x="7410951" y="2027065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5FEC60D-B062-57EA-831C-E548B3A6AD80}"/>
              </a:ext>
            </a:extLst>
          </p:cNvPr>
          <p:cNvSpPr/>
          <p:nvPr/>
        </p:nvSpPr>
        <p:spPr>
          <a:xfrm>
            <a:off x="9421278" y="2013275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8F5C247-AC42-4BC3-8BDF-6FE52663B541}"/>
              </a:ext>
            </a:extLst>
          </p:cNvPr>
          <p:cNvSpPr/>
          <p:nvPr/>
        </p:nvSpPr>
        <p:spPr>
          <a:xfrm>
            <a:off x="5415298" y="4949414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2BF3B11-86CE-952A-0DB6-4A97FE240506}"/>
              </a:ext>
            </a:extLst>
          </p:cNvPr>
          <p:cNvSpPr/>
          <p:nvPr/>
        </p:nvSpPr>
        <p:spPr>
          <a:xfrm>
            <a:off x="7427838" y="4919585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C26D281-3A17-CAB7-7AB3-870DFCF046FF}"/>
              </a:ext>
            </a:extLst>
          </p:cNvPr>
          <p:cNvSpPr/>
          <p:nvPr/>
        </p:nvSpPr>
        <p:spPr>
          <a:xfrm>
            <a:off x="9454653" y="4906920"/>
            <a:ext cx="1352868" cy="686123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F4CB3FB-CB8A-8162-5D94-6BE7F8DEF1FC}"/>
              </a:ext>
            </a:extLst>
          </p:cNvPr>
          <p:cNvSpPr/>
          <p:nvPr/>
        </p:nvSpPr>
        <p:spPr>
          <a:xfrm rot="16200000">
            <a:off x="10824611" y="2249645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6939CD-8292-62BA-0795-45C4476A3327}"/>
              </a:ext>
            </a:extLst>
          </p:cNvPr>
          <p:cNvSpPr/>
          <p:nvPr/>
        </p:nvSpPr>
        <p:spPr>
          <a:xfrm rot="16200000">
            <a:off x="10882137" y="5102623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9BDAEB8-66E1-A206-0DCB-1C44EBB7701D}"/>
              </a:ext>
            </a:extLst>
          </p:cNvPr>
          <p:cNvSpPr/>
          <p:nvPr/>
        </p:nvSpPr>
        <p:spPr>
          <a:xfrm rot="16200000">
            <a:off x="8765521" y="5033139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FB423C6-4E00-E2CA-7134-6AC3C9872E8C}"/>
              </a:ext>
            </a:extLst>
          </p:cNvPr>
          <p:cNvSpPr/>
          <p:nvPr/>
        </p:nvSpPr>
        <p:spPr>
          <a:xfrm rot="16200000">
            <a:off x="6737423" y="5094695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D425-4977-90BE-8226-45F2B5469BF4}"/>
              </a:ext>
            </a:extLst>
          </p:cNvPr>
          <p:cNvSpPr txBox="1"/>
          <p:nvPr/>
        </p:nvSpPr>
        <p:spPr>
          <a:xfrm>
            <a:off x="171450" y="6064188"/>
            <a:ext cx="271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www.princetoninstruments.com</a:t>
            </a:r>
            <a:r>
              <a:rPr lang="en-US" sz="1200" dirty="0"/>
              <a:t>/learn/camera-fundamentals/ccd-the-basics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289DD-A576-A690-40C3-DD49B76A3AA6}"/>
              </a:ext>
            </a:extLst>
          </p:cNvPr>
          <p:cNvSpPr txBox="1"/>
          <p:nvPr/>
        </p:nvSpPr>
        <p:spPr>
          <a:xfrm>
            <a:off x="171450" y="147481"/>
            <a:ext cx="2823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CCD Cameras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3A5-F521-9A02-2A9F-C081719B2CEC}"/>
              </a:ext>
            </a:extLst>
          </p:cNvPr>
          <p:cNvSpPr txBox="1"/>
          <p:nvPr/>
        </p:nvSpPr>
        <p:spPr>
          <a:xfrm>
            <a:off x="365322" y="1048871"/>
            <a:ext cx="239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Semi-Full transfer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498F7-D9F6-F513-739E-07563FC71366}"/>
              </a:ext>
            </a:extLst>
          </p:cNvPr>
          <p:cNvSpPr/>
          <p:nvPr/>
        </p:nvSpPr>
        <p:spPr>
          <a:xfrm>
            <a:off x="3463964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B62219-9A0F-093C-71D4-6E66332F0B9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4136317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1030-20E4-FD64-B48C-667357465DD5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463964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A564B03-A427-908F-BC2A-F81ED3D6400B}"/>
              </a:ext>
            </a:extLst>
          </p:cNvPr>
          <p:cNvSpPr/>
          <p:nvPr/>
        </p:nvSpPr>
        <p:spPr>
          <a:xfrm>
            <a:off x="3463964" y="2016024"/>
            <a:ext cx="1290725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19EC4B-4AED-78DB-1ACF-813614DF30AD}"/>
              </a:ext>
            </a:extLst>
          </p:cNvPr>
          <p:cNvCxnSpPr>
            <a:cxnSpLocks/>
            <a:stCxn id="25" idx="2"/>
            <a:endCxn id="25" idx="0"/>
          </p:cNvCxnSpPr>
          <p:nvPr/>
        </p:nvCxnSpPr>
        <p:spPr>
          <a:xfrm flipV="1">
            <a:off x="4109327" y="2016024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D19CF66-556C-D2A5-D20F-323AAE7FB90F}"/>
              </a:ext>
            </a:extLst>
          </p:cNvPr>
          <p:cNvSpPr/>
          <p:nvPr/>
        </p:nvSpPr>
        <p:spPr>
          <a:xfrm>
            <a:off x="3575473" y="486934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3C7D63-8C81-70F2-16E1-6BE43CC4F289}"/>
              </a:ext>
            </a:extLst>
          </p:cNvPr>
          <p:cNvSpPr/>
          <p:nvPr/>
        </p:nvSpPr>
        <p:spPr>
          <a:xfrm>
            <a:off x="3575472" y="1249109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73B36E-8C89-260D-64B5-BFC3D15864DC}"/>
              </a:ext>
            </a:extLst>
          </p:cNvPr>
          <p:cNvSpPr/>
          <p:nvPr/>
        </p:nvSpPr>
        <p:spPr>
          <a:xfrm>
            <a:off x="4247826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CC1833-2960-322A-AC39-2A27A6A9A9BD}"/>
              </a:ext>
            </a:extLst>
          </p:cNvPr>
          <p:cNvSpPr/>
          <p:nvPr/>
        </p:nvSpPr>
        <p:spPr>
          <a:xfrm>
            <a:off x="4261594" y="122652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5F12F-D6FA-3A91-CABB-3AC23A8B1572}"/>
              </a:ext>
            </a:extLst>
          </p:cNvPr>
          <p:cNvSpPr/>
          <p:nvPr/>
        </p:nvSpPr>
        <p:spPr>
          <a:xfrm>
            <a:off x="5446442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8CDCAF-F50B-DF1E-F728-0B2E09B7EDAF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118795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58F193-2E1D-87AA-2130-12BE931F968B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5446442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D20849-56B5-AA97-8AD2-CFE198A4FF31}"/>
              </a:ext>
            </a:extLst>
          </p:cNvPr>
          <p:cNvSpPr/>
          <p:nvPr/>
        </p:nvSpPr>
        <p:spPr>
          <a:xfrm>
            <a:off x="5446442" y="2016024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B6A4E2-6DBE-68AF-67FA-8970DBF59E23}"/>
              </a:ext>
            </a:extLst>
          </p:cNvPr>
          <p:cNvCxnSpPr>
            <a:cxnSpLocks/>
            <a:stCxn id="36" idx="2"/>
            <a:endCxn id="36" idx="0"/>
          </p:cNvCxnSpPr>
          <p:nvPr/>
        </p:nvCxnSpPr>
        <p:spPr>
          <a:xfrm flipV="1">
            <a:off x="6118795" y="2016024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C4F343A-782F-7F47-7ACB-31BAAFC5245D}"/>
              </a:ext>
            </a:extLst>
          </p:cNvPr>
          <p:cNvSpPr/>
          <p:nvPr/>
        </p:nvSpPr>
        <p:spPr>
          <a:xfrm>
            <a:off x="5557952" y="1176608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76635B-CE80-CE81-CC88-2BABAEFD8924}"/>
              </a:ext>
            </a:extLst>
          </p:cNvPr>
          <p:cNvSpPr/>
          <p:nvPr/>
        </p:nvSpPr>
        <p:spPr>
          <a:xfrm>
            <a:off x="5601101" y="2147645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B5181F-887F-F5AE-188C-2F40A1F09E37}"/>
              </a:ext>
            </a:extLst>
          </p:cNvPr>
          <p:cNvSpPr/>
          <p:nvPr/>
        </p:nvSpPr>
        <p:spPr>
          <a:xfrm>
            <a:off x="6230304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4D6BD0-2261-FEC3-36BF-0D03BA7E54B3}"/>
              </a:ext>
            </a:extLst>
          </p:cNvPr>
          <p:cNvSpPr/>
          <p:nvPr/>
        </p:nvSpPr>
        <p:spPr>
          <a:xfrm>
            <a:off x="6244072" y="122652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2A2D9-BA02-9761-D892-D29F2C14503D}"/>
              </a:ext>
            </a:extLst>
          </p:cNvPr>
          <p:cNvSpPr/>
          <p:nvPr/>
        </p:nvSpPr>
        <p:spPr>
          <a:xfrm>
            <a:off x="7396057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2A2E7F-38E3-57B6-D059-546217F8BBC7}"/>
              </a:ext>
            </a:extLst>
          </p:cNvPr>
          <p:cNvCxnSpPr>
            <a:cxnSpLocks/>
            <a:stCxn id="42" idx="0"/>
            <a:endCxn id="42" idx="2"/>
          </p:cNvCxnSpPr>
          <p:nvPr/>
        </p:nvCxnSpPr>
        <p:spPr>
          <a:xfrm>
            <a:off x="8068410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D6186E-7835-381F-15E3-0B62144A92F7}"/>
              </a:ext>
            </a:extLst>
          </p:cNvPr>
          <p:cNvCxnSpPr>
            <a:cxnSpLocks/>
            <a:stCxn id="42" idx="1"/>
            <a:endCxn id="42" idx="3"/>
          </p:cNvCxnSpPr>
          <p:nvPr/>
        </p:nvCxnSpPr>
        <p:spPr>
          <a:xfrm>
            <a:off x="7396057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D0D4FA-3CF2-82BF-788D-7601AA78AD87}"/>
              </a:ext>
            </a:extLst>
          </p:cNvPr>
          <p:cNvSpPr/>
          <p:nvPr/>
        </p:nvSpPr>
        <p:spPr>
          <a:xfrm>
            <a:off x="7396057" y="2016024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9F3F4C-EA6C-FE78-838C-4CF765F718AB}"/>
              </a:ext>
            </a:extLst>
          </p:cNvPr>
          <p:cNvCxnSpPr>
            <a:cxnSpLocks/>
            <a:stCxn id="45" idx="2"/>
            <a:endCxn id="45" idx="0"/>
          </p:cNvCxnSpPr>
          <p:nvPr/>
        </p:nvCxnSpPr>
        <p:spPr>
          <a:xfrm flipV="1">
            <a:off x="8068410" y="2016024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5147FC-B681-25F5-7650-59C8A3950470}"/>
              </a:ext>
            </a:extLst>
          </p:cNvPr>
          <p:cNvSpPr/>
          <p:nvPr/>
        </p:nvSpPr>
        <p:spPr>
          <a:xfrm>
            <a:off x="7507567" y="2171276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948B9FB-15E2-7DB0-8496-CD70ED0D2D8F}"/>
              </a:ext>
            </a:extLst>
          </p:cNvPr>
          <p:cNvSpPr/>
          <p:nvPr/>
        </p:nvSpPr>
        <p:spPr>
          <a:xfrm>
            <a:off x="8193687" y="2181871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E23AD6D-CAFB-3A38-32E1-340798E495FA}"/>
              </a:ext>
            </a:extLst>
          </p:cNvPr>
          <p:cNvSpPr/>
          <p:nvPr/>
        </p:nvSpPr>
        <p:spPr>
          <a:xfrm>
            <a:off x="8179919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6C8DFB-4ABB-AD6A-75D1-270CFD90FD8B}"/>
              </a:ext>
            </a:extLst>
          </p:cNvPr>
          <p:cNvSpPr/>
          <p:nvPr/>
        </p:nvSpPr>
        <p:spPr>
          <a:xfrm>
            <a:off x="8193687" y="122652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91E2F-0816-8ABC-1051-DAFE9307AE20}"/>
              </a:ext>
            </a:extLst>
          </p:cNvPr>
          <p:cNvSpPr/>
          <p:nvPr/>
        </p:nvSpPr>
        <p:spPr>
          <a:xfrm>
            <a:off x="9426403" y="305398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9CF096-2E01-BF7D-90E0-D04B0069959B}"/>
              </a:ext>
            </a:extLst>
          </p:cNvPr>
          <p:cNvCxnSpPr>
            <a:cxnSpLocks/>
            <a:stCxn id="51" idx="0"/>
            <a:endCxn id="51" idx="2"/>
          </p:cNvCxnSpPr>
          <p:nvPr/>
        </p:nvCxnSpPr>
        <p:spPr>
          <a:xfrm>
            <a:off x="10098756" y="305398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E3451E-2311-6AA2-D463-45AD86AF9271}"/>
              </a:ext>
            </a:extLst>
          </p:cNvPr>
          <p:cNvCxnSpPr>
            <a:cxnSpLocks/>
            <a:stCxn id="51" idx="1"/>
            <a:endCxn id="51" idx="3"/>
          </p:cNvCxnSpPr>
          <p:nvPr/>
        </p:nvCxnSpPr>
        <p:spPr>
          <a:xfrm>
            <a:off x="9426403" y="104498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A9C175E-6078-59E3-9D08-1C70DE8C65C2}"/>
              </a:ext>
            </a:extLst>
          </p:cNvPr>
          <p:cNvSpPr/>
          <p:nvPr/>
        </p:nvSpPr>
        <p:spPr>
          <a:xfrm>
            <a:off x="9426403" y="2016024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5FE7FC-7386-BD88-8649-8EC6A97B3885}"/>
              </a:ext>
            </a:extLst>
          </p:cNvPr>
          <p:cNvCxnSpPr>
            <a:cxnSpLocks/>
            <a:stCxn id="54" idx="2"/>
            <a:endCxn id="54" idx="0"/>
          </p:cNvCxnSpPr>
          <p:nvPr/>
        </p:nvCxnSpPr>
        <p:spPr>
          <a:xfrm flipV="1">
            <a:off x="10098756" y="2016024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651381-F30F-A602-6245-00B9CE34EC29}"/>
              </a:ext>
            </a:extLst>
          </p:cNvPr>
          <p:cNvSpPr/>
          <p:nvPr/>
        </p:nvSpPr>
        <p:spPr>
          <a:xfrm>
            <a:off x="10196860" y="2171276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234A6F-B563-FC5C-60E9-E394F78F8140}"/>
              </a:ext>
            </a:extLst>
          </p:cNvPr>
          <p:cNvSpPr/>
          <p:nvPr/>
        </p:nvSpPr>
        <p:spPr>
          <a:xfrm>
            <a:off x="10938149" y="2199638"/>
            <a:ext cx="449333" cy="376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AF7CCB5-9AE4-571E-E2E0-F11657D2EF80}"/>
              </a:ext>
            </a:extLst>
          </p:cNvPr>
          <p:cNvSpPr/>
          <p:nvPr/>
        </p:nvSpPr>
        <p:spPr>
          <a:xfrm>
            <a:off x="10210265" y="486934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676E27-D364-3C78-0D19-7310BDC8344A}"/>
              </a:ext>
            </a:extLst>
          </p:cNvPr>
          <p:cNvSpPr/>
          <p:nvPr/>
        </p:nvSpPr>
        <p:spPr>
          <a:xfrm>
            <a:off x="10224033" y="1226522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52125F-8948-A829-EF12-B5B942187810}"/>
              </a:ext>
            </a:extLst>
          </p:cNvPr>
          <p:cNvSpPr/>
          <p:nvPr/>
        </p:nvSpPr>
        <p:spPr>
          <a:xfrm>
            <a:off x="9516655" y="3208770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36F0F6B-366B-831C-4E91-3B7B72AF8C0A}"/>
              </a:ext>
            </a:extLst>
          </p:cNvPr>
          <p:cNvCxnSpPr>
            <a:cxnSpLocks/>
            <a:stCxn id="60" idx="0"/>
            <a:endCxn id="60" idx="2"/>
          </p:cNvCxnSpPr>
          <p:nvPr/>
        </p:nvCxnSpPr>
        <p:spPr>
          <a:xfrm>
            <a:off x="10189008" y="3208770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4040B9-393F-BB43-D018-E38A9AD660FB}"/>
              </a:ext>
            </a:extLst>
          </p:cNvPr>
          <p:cNvCxnSpPr>
            <a:cxnSpLocks/>
            <a:stCxn id="60" idx="1"/>
            <a:endCxn id="60" idx="3"/>
          </p:cNvCxnSpPr>
          <p:nvPr/>
        </p:nvCxnSpPr>
        <p:spPr>
          <a:xfrm>
            <a:off x="9516655" y="394835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F1EB4B5-763B-083C-2D78-E72C08569DBC}"/>
              </a:ext>
            </a:extLst>
          </p:cNvPr>
          <p:cNvSpPr/>
          <p:nvPr/>
        </p:nvSpPr>
        <p:spPr>
          <a:xfrm>
            <a:off x="9516655" y="4919396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D8CE63-96EC-0389-F9D7-DB9D95B3187C}"/>
              </a:ext>
            </a:extLst>
          </p:cNvPr>
          <p:cNvCxnSpPr>
            <a:cxnSpLocks/>
            <a:stCxn id="63" idx="2"/>
            <a:endCxn id="63" idx="0"/>
          </p:cNvCxnSpPr>
          <p:nvPr/>
        </p:nvCxnSpPr>
        <p:spPr>
          <a:xfrm flipV="1">
            <a:off x="10189008" y="4919396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D3FD1DE-8F5B-F61A-8CE8-206CDC85A1B0}"/>
              </a:ext>
            </a:extLst>
          </p:cNvPr>
          <p:cNvSpPr/>
          <p:nvPr/>
        </p:nvSpPr>
        <p:spPr>
          <a:xfrm>
            <a:off x="10998494" y="5085243"/>
            <a:ext cx="449333" cy="376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B0445F5-9485-E293-0D1E-ACE0201B5483}"/>
              </a:ext>
            </a:extLst>
          </p:cNvPr>
          <p:cNvSpPr/>
          <p:nvPr/>
        </p:nvSpPr>
        <p:spPr>
          <a:xfrm>
            <a:off x="10296640" y="4102390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F446FF-BDD2-9DB1-764E-9A849CBC82EC}"/>
              </a:ext>
            </a:extLst>
          </p:cNvPr>
          <p:cNvSpPr/>
          <p:nvPr/>
        </p:nvSpPr>
        <p:spPr>
          <a:xfrm>
            <a:off x="10313924" y="5073427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F570CFE-A8F7-5730-A3AA-39ECB7163CA9}"/>
              </a:ext>
            </a:extLst>
          </p:cNvPr>
          <p:cNvSpPr/>
          <p:nvPr/>
        </p:nvSpPr>
        <p:spPr>
          <a:xfrm>
            <a:off x="7415032" y="3200182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1227A6-8357-6802-2FD1-B3F26E64962E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>
          <a:xfrm>
            <a:off x="8087385" y="3200182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7D5D9F3-775F-04CD-CD93-0DBDA3769A2D}"/>
              </a:ext>
            </a:extLst>
          </p:cNvPr>
          <p:cNvCxnSpPr>
            <a:cxnSpLocks/>
            <a:stCxn id="77" idx="1"/>
            <a:endCxn id="77" idx="3"/>
          </p:cNvCxnSpPr>
          <p:nvPr/>
        </p:nvCxnSpPr>
        <p:spPr>
          <a:xfrm>
            <a:off x="7415032" y="3939770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CC1DD00-3376-E0C6-2676-4481C2CF4440}"/>
              </a:ext>
            </a:extLst>
          </p:cNvPr>
          <p:cNvSpPr/>
          <p:nvPr/>
        </p:nvSpPr>
        <p:spPr>
          <a:xfrm>
            <a:off x="7415032" y="4910808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00548E2-9146-3F16-905A-6CBD7D08C380}"/>
              </a:ext>
            </a:extLst>
          </p:cNvPr>
          <p:cNvCxnSpPr>
            <a:cxnSpLocks/>
            <a:stCxn id="80" idx="2"/>
            <a:endCxn id="80" idx="0"/>
          </p:cNvCxnSpPr>
          <p:nvPr/>
        </p:nvCxnSpPr>
        <p:spPr>
          <a:xfrm flipV="1">
            <a:off x="8087385" y="4910808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8DC9F8B-9ADD-AC0E-5F4B-0141867831C3}"/>
              </a:ext>
            </a:extLst>
          </p:cNvPr>
          <p:cNvSpPr/>
          <p:nvPr/>
        </p:nvSpPr>
        <p:spPr>
          <a:xfrm>
            <a:off x="8198895" y="5073426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317C431-3AED-7C61-3780-1AB087F7843E}"/>
              </a:ext>
            </a:extLst>
          </p:cNvPr>
          <p:cNvSpPr/>
          <p:nvPr/>
        </p:nvSpPr>
        <p:spPr>
          <a:xfrm>
            <a:off x="8871247" y="5073427"/>
            <a:ext cx="449333" cy="37651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01B402-7BFD-17CC-F4BF-709C981F2AD6}"/>
              </a:ext>
            </a:extLst>
          </p:cNvPr>
          <p:cNvSpPr/>
          <p:nvPr/>
        </p:nvSpPr>
        <p:spPr>
          <a:xfrm>
            <a:off x="5435849" y="3248064"/>
            <a:ext cx="1344706" cy="1479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C858D5-5C62-986F-C2A6-3115B7E3E681}"/>
              </a:ext>
            </a:extLst>
          </p:cNvPr>
          <p:cNvCxnSpPr>
            <a:cxnSpLocks/>
            <a:stCxn id="85" idx="0"/>
            <a:endCxn id="85" idx="2"/>
          </p:cNvCxnSpPr>
          <p:nvPr/>
        </p:nvCxnSpPr>
        <p:spPr>
          <a:xfrm>
            <a:off x="6108202" y="3248064"/>
            <a:ext cx="0" cy="1479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4CA774-31F9-093C-6CE4-01B26D05CD8D}"/>
              </a:ext>
            </a:extLst>
          </p:cNvPr>
          <p:cNvCxnSpPr>
            <a:cxnSpLocks/>
            <a:stCxn id="85" idx="1"/>
            <a:endCxn id="85" idx="3"/>
          </p:cNvCxnSpPr>
          <p:nvPr/>
        </p:nvCxnSpPr>
        <p:spPr>
          <a:xfrm>
            <a:off x="5435849" y="3987652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B10C1DA-DC42-C445-E130-BEA1636AC836}"/>
              </a:ext>
            </a:extLst>
          </p:cNvPr>
          <p:cNvSpPr/>
          <p:nvPr/>
        </p:nvSpPr>
        <p:spPr>
          <a:xfrm>
            <a:off x="5435849" y="4958690"/>
            <a:ext cx="1344706" cy="7082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60AEB7C-359A-1376-A00A-25098B781EDB}"/>
              </a:ext>
            </a:extLst>
          </p:cNvPr>
          <p:cNvCxnSpPr>
            <a:cxnSpLocks/>
            <a:stCxn id="88" idx="2"/>
            <a:endCxn id="88" idx="0"/>
          </p:cNvCxnSpPr>
          <p:nvPr/>
        </p:nvCxnSpPr>
        <p:spPr>
          <a:xfrm flipV="1">
            <a:off x="6108202" y="4958690"/>
            <a:ext cx="0" cy="708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EDC18FC-F97C-5DCE-79BA-25A6726DAC16}"/>
              </a:ext>
            </a:extLst>
          </p:cNvPr>
          <p:cNvSpPr/>
          <p:nvPr/>
        </p:nvSpPr>
        <p:spPr>
          <a:xfrm>
            <a:off x="6865120" y="5173246"/>
            <a:ext cx="449333" cy="3765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-Turn Arrow 90">
            <a:extLst>
              <a:ext uri="{FF2B5EF4-FFF2-40B4-BE49-F238E27FC236}">
                <a16:creationId xmlns:a16="http://schemas.microsoft.com/office/drawing/2014/main" id="{46871843-2270-478B-4E65-FE8951150E68}"/>
              </a:ext>
            </a:extLst>
          </p:cNvPr>
          <p:cNvSpPr/>
          <p:nvPr/>
        </p:nvSpPr>
        <p:spPr>
          <a:xfrm rot="5400000">
            <a:off x="3642755" y="1689035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U-Turn Arrow 91">
            <a:extLst>
              <a:ext uri="{FF2B5EF4-FFF2-40B4-BE49-F238E27FC236}">
                <a16:creationId xmlns:a16="http://schemas.microsoft.com/office/drawing/2014/main" id="{AE5DB735-6EDF-FACF-8DFA-FE2CC8FB55BF}"/>
              </a:ext>
            </a:extLst>
          </p:cNvPr>
          <p:cNvSpPr/>
          <p:nvPr/>
        </p:nvSpPr>
        <p:spPr>
          <a:xfrm rot="5400000">
            <a:off x="3619329" y="900131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U-Turn Arrow 92">
            <a:extLst>
              <a:ext uri="{FF2B5EF4-FFF2-40B4-BE49-F238E27FC236}">
                <a16:creationId xmlns:a16="http://schemas.microsoft.com/office/drawing/2014/main" id="{D2D86793-0A36-E71A-381B-DC9A3B543AF2}"/>
              </a:ext>
            </a:extLst>
          </p:cNvPr>
          <p:cNvSpPr/>
          <p:nvPr/>
        </p:nvSpPr>
        <p:spPr>
          <a:xfrm rot="5400000">
            <a:off x="5546745" y="1640429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B687F75B-8EC4-93D7-A23A-58A6704C348D}"/>
              </a:ext>
            </a:extLst>
          </p:cNvPr>
          <p:cNvSpPr/>
          <p:nvPr/>
        </p:nvSpPr>
        <p:spPr>
          <a:xfrm>
            <a:off x="5855343" y="2283384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11CFBC58-87A8-E4D5-89DC-BDBCE9705FBD}"/>
              </a:ext>
            </a:extLst>
          </p:cNvPr>
          <p:cNvSpPr/>
          <p:nvPr/>
        </p:nvSpPr>
        <p:spPr>
          <a:xfrm>
            <a:off x="7795616" y="2308573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D2F8C5B5-4D1D-D25E-58EA-9B747FBE3CA7}"/>
              </a:ext>
            </a:extLst>
          </p:cNvPr>
          <p:cNvSpPr/>
          <p:nvPr/>
        </p:nvSpPr>
        <p:spPr>
          <a:xfrm>
            <a:off x="8457444" y="2308572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95F9D9F-F18C-BB02-FFB1-419BA51FBBED}"/>
              </a:ext>
            </a:extLst>
          </p:cNvPr>
          <p:cNvSpPr/>
          <p:nvPr/>
        </p:nvSpPr>
        <p:spPr>
          <a:xfrm>
            <a:off x="10494160" y="2286999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-Turn Arrow 97">
            <a:extLst>
              <a:ext uri="{FF2B5EF4-FFF2-40B4-BE49-F238E27FC236}">
                <a16:creationId xmlns:a16="http://schemas.microsoft.com/office/drawing/2014/main" id="{73369190-A346-C514-C48D-55001804ACF1}"/>
              </a:ext>
            </a:extLst>
          </p:cNvPr>
          <p:cNvSpPr/>
          <p:nvPr/>
        </p:nvSpPr>
        <p:spPr>
          <a:xfrm rot="5400000">
            <a:off x="10298249" y="856183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U-Turn Arrow 98">
            <a:extLst>
              <a:ext uri="{FF2B5EF4-FFF2-40B4-BE49-F238E27FC236}">
                <a16:creationId xmlns:a16="http://schemas.microsoft.com/office/drawing/2014/main" id="{7AA7FFCC-1573-4725-DBF1-8BB195735C7D}"/>
              </a:ext>
            </a:extLst>
          </p:cNvPr>
          <p:cNvSpPr/>
          <p:nvPr/>
        </p:nvSpPr>
        <p:spPr>
          <a:xfrm rot="5400000">
            <a:off x="10283193" y="1701669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U-Turn Arrow 99">
            <a:extLst>
              <a:ext uri="{FF2B5EF4-FFF2-40B4-BE49-F238E27FC236}">
                <a16:creationId xmlns:a16="http://schemas.microsoft.com/office/drawing/2014/main" id="{3AD326D1-0A16-2DC3-1B13-A8C72EF58AF3}"/>
              </a:ext>
            </a:extLst>
          </p:cNvPr>
          <p:cNvSpPr/>
          <p:nvPr/>
        </p:nvSpPr>
        <p:spPr>
          <a:xfrm rot="5400000">
            <a:off x="10342679" y="4565502"/>
            <a:ext cx="686122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D170EBEA-AF22-3469-FEF3-D849A770A1DA}"/>
              </a:ext>
            </a:extLst>
          </p:cNvPr>
          <p:cNvSpPr/>
          <p:nvPr/>
        </p:nvSpPr>
        <p:spPr>
          <a:xfrm>
            <a:off x="10619075" y="5169602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89173C0-1908-7D85-F6F5-907756867E62}"/>
              </a:ext>
            </a:extLst>
          </p:cNvPr>
          <p:cNvSpPr/>
          <p:nvPr/>
        </p:nvSpPr>
        <p:spPr>
          <a:xfrm>
            <a:off x="8417649" y="5229897"/>
            <a:ext cx="538193" cy="1450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3AA9B-A550-3457-00D2-F878721252B4}"/>
              </a:ext>
            </a:extLst>
          </p:cNvPr>
          <p:cNvSpPr/>
          <p:nvPr/>
        </p:nvSpPr>
        <p:spPr>
          <a:xfrm rot="16200000">
            <a:off x="4725367" y="2191320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933A111-897A-B776-EA70-D53A6397CEC7}"/>
              </a:ext>
            </a:extLst>
          </p:cNvPr>
          <p:cNvSpPr/>
          <p:nvPr/>
        </p:nvSpPr>
        <p:spPr>
          <a:xfrm rot="16200000">
            <a:off x="6705774" y="2177110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C0EE978-BC23-84B6-DEE7-551E7C39344D}"/>
              </a:ext>
            </a:extLst>
          </p:cNvPr>
          <p:cNvSpPr/>
          <p:nvPr/>
        </p:nvSpPr>
        <p:spPr>
          <a:xfrm rot="16200000">
            <a:off x="8723995" y="2172788"/>
            <a:ext cx="708213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D13AA71-2701-16EA-F0F5-99BA7D6581CF}"/>
              </a:ext>
            </a:extLst>
          </p:cNvPr>
          <p:cNvSpPr txBox="1"/>
          <p:nvPr/>
        </p:nvSpPr>
        <p:spPr>
          <a:xfrm>
            <a:off x="6339866" y="5898352"/>
            <a:ext cx="1878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data point went through here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9DE12E5-0325-82F9-0048-0086D017E09E}"/>
              </a:ext>
            </a:extLst>
          </p:cNvPr>
          <p:cNvCxnSpPr/>
          <p:nvPr/>
        </p:nvCxnSpPr>
        <p:spPr>
          <a:xfrm flipH="1" flipV="1">
            <a:off x="6393536" y="5374966"/>
            <a:ext cx="299869" cy="523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2BCF6-CC7D-DBED-E6E0-C615CFADB901}"/>
              </a:ext>
            </a:extLst>
          </p:cNvPr>
          <p:cNvSpPr txBox="1"/>
          <p:nvPr/>
        </p:nvSpPr>
        <p:spPr>
          <a:xfrm>
            <a:off x="10888171" y="3429000"/>
            <a:ext cx="136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data point spent longest “unprotected”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EEA4D3-4CF4-767A-6922-52AAB222EFD1}"/>
              </a:ext>
            </a:extLst>
          </p:cNvPr>
          <p:cNvCxnSpPr>
            <a:cxnSpLocks/>
          </p:cNvCxnSpPr>
          <p:nvPr/>
        </p:nvCxnSpPr>
        <p:spPr>
          <a:xfrm flipH="1">
            <a:off x="10968992" y="4156734"/>
            <a:ext cx="267251" cy="146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B34DFAD-E3E1-9BA2-758A-19361386A07C}"/>
              </a:ext>
            </a:extLst>
          </p:cNvPr>
          <p:cNvSpPr txBox="1"/>
          <p:nvPr/>
        </p:nvSpPr>
        <p:spPr>
          <a:xfrm>
            <a:off x="10882617" y="188276"/>
            <a:ext cx="1360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column all passed through this pixel 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B4D8C98-0E55-3282-B700-03CA64DE4D3B}"/>
              </a:ext>
            </a:extLst>
          </p:cNvPr>
          <p:cNvCxnSpPr>
            <a:cxnSpLocks/>
          </p:cNvCxnSpPr>
          <p:nvPr/>
        </p:nvCxnSpPr>
        <p:spPr>
          <a:xfrm flipH="1">
            <a:off x="10968992" y="1221343"/>
            <a:ext cx="267251" cy="146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5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light transfer&#10;&#10;Description automatically generated">
            <a:extLst>
              <a:ext uri="{FF2B5EF4-FFF2-40B4-BE49-F238E27FC236}">
                <a16:creationId xmlns:a16="http://schemas.microsoft.com/office/drawing/2014/main" id="{72200CBF-4D29-4358-6578-2DF43F42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0" t="4677" r="34009" b="16067"/>
          <a:stretch/>
        </p:blipFill>
        <p:spPr>
          <a:xfrm>
            <a:off x="171451" y="1490828"/>
            <a:ext cx="3736066" cy="4318301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23E483B5-8BB1-8F7C-3F67-1CC8705463DF}"/>
              </a:ext>
            </a:extLst>
          </p:cNvPr>
          <p:cNvSpPr/>
          <p:nvPr/>
        </p:nvSpPr>
        <p:spPr>
          <a:xfrm>
            <a:off x="3577297" y="1311670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8CE886-4FD9-6904-18CE-7F495AE40217}"/>
              </a:ext>
            </a:extLst>
          </p:cNvPr>
          <p:cNvSpPr/>
          <p:nvPr/>
        </p:nvSpPr>
        <p:spPr>
          <a:xfrm>
            <a:off x="5572438" y="1352597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DDE5514-61FB-F02F-EFAB-E2EA694C96BB}"/>
              </a:ext>
            </a:extLst>
          </p:cNvPr>
          <p:cNvSpPr/>
          <p:nvPr/>
        </p:nvSpPr>
        <p:spPr>
          <a:xfrm>
            <a:off x="7552529" y="1311670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D425-4977-90BE-8226-45F2B5469BF4}"/>
              </a:ext>
            </a:extLst>
          </p:cNvPr>
          <p:cNvSpPr txBox="1"/>
          <p:nvPr/>
        </p:nvSpPr>
        <p:spPr>
          <a:xfrm>
            <a:off x="171450" y="6064188"/>
            <a:ext cx="271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www.princetoninstruments.com</a:t>
            </a:r>
            <a:r>
              <a:rPr lang="en-US" sz="1200" dirty="0"/>
              <a:t>/learn/camera-fundamentals/ccd-the-basics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289DD-A576-A690-40C3-DD49B76A3AA6}"/>
              </a:ext>
            </a:extLst>
          </p:cNvPr>
          <p:cNvSpPr txBox="1"/>
          <p:nvPr/>
        </p:nvSpPr>
        <p:spPr>
          <a:xfrm>
            <a:off x="171450" y="147481"/>
            <a:ext cx="2823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CCD Cameras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3A5-F521-9A02-2A9F-C081719B2CEC}"/>
              </a:ext>
            </a:extLst>
          </p:cNvPr>
          <p:cNvSpPr txBox="1"/>
          <p:nvPr/>
        </p:nvSpPr>
        <p:spPr>
          <a:xfrm>
            <a:off x="365323" y="1048871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transfer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E0F982-7D3B-9560-24A3-248659047F7B}"/>
              </a:ext>
            </a:extLst>
          </p:cNvPr>
          <p:cNvSpPr/>
          <p:nvPr/>
        </p:nvSpPr>
        <p:spPr>
          <a:xfrm>
            <a:off x="3574799" y="2676923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954BF-B841-B839-D3BA-274810B72865}"/>
              </a:ext>
            </a:extLst>
          </p:cNvPr>
          <p:cNvSpPr/>
          <p:nvPr/>
        </p:nvSpPr>
        <p:spPr>
          <a:xfrm>
            <a:off x="5571132" y="2676923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58745-ADA1-598F-A65F-38D31EF8C557}"/>
              </a:ext>
            </a:extLst>
          </p:cNvPr>
          <p:cNvSpPr/>
          <p:nvPr/>
        </p:nvSpPr>
        <p:spPr>
          <a:xfrm>
            <a:off x="7497906" y="2696784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54904-4C31-3B33-08EA-E808D900AA2E}"/>
              </a:ext>
            </a:extLst>
          </p:cNvPr>
          <p:cNvSpPr/>
          <p:nvPr/>
        </p:nvSpPr>
        <p:spPr>
          <a:xfrm>
            <a:off x="9547859" y="2686772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7F31-6128-CF3F-29FA-B189CBE76C21}"/>
              </a:ext>
            </a:extLst>
          </p:cNvPr>
          <p:cNvSpPr/>
          <p:nvPr/>
        </p:nvSpPr>
        <p:spPr>
          <a:xfrm>
            <a:off x="5571132" y="4829554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E31FB0-E111-A6F4-29AA-820FE72A8153}"/>
              </a:ext>
            </a:extLst>
          </p:cNvPr>
          <p:cNvSpPr/>
          <p:nvPr/>
        </p:nvSpPr>
        <p:spPr>
          <a:xfrm>
            <a:off x="7535642" y="4789943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4E944-AAB6-D49D-9C0F-7B985E3C16E9}"/>
              </a:ext>
            </a:extLst>
          </p:cNvPr>
          <p:cNvSpPr/>
          <p:nvPr/>
        </p:nvSpPr>
        <p:spPr>
          <a:xfrm>
            <a:off x="9632438" y="4787659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809A76D-09E6-E108-3741-CB52BDE3C8AD}"/>
              </a:ext>
            </a:extLst>
          </p:cNvPr>
          <p:cNvSpPr/>
          <p:nvPr/>
        </p:nvSpPr>
        <p:spPr>
          <a:xfrm>
            <a:off x="3533440" y="3943610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71FFD93-803F-2DAB-EAE0-FCDEDDF0DF31}"/>
              </a:ext>
            </a:extLst>
          </p:cNvPr>
          <p:cNvSpPr/>
          <p:nvPr/>
        </p:nvSpPr>
        <p:spPr>
          <a:xfrm>
            <a:off x="5571132" y="3933463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A5B709-5689-9D49-99E3-040233C5EF82}"/>
              </a:ext>
            </a:extLst>
          </p:cNvPr>
          <p:cNvSpPr/>
          <p:nvPr/>
        </p:nvSpPr>
        <p:spPr>
          <a:xfrm>
            <a:off x="7535642" y="3943610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5FEC60D-B062-57EA-831C-E548B3A6AD80}"/>
              </a:ext>
            </a:extLst>
          </p:cNvPr>
          <p:cNvSpPr/>
          <p:nvPr/>
        </p:nvSpPr>
        <p:spPr>
          <a:xfrm>
            <a:off x="9545969" y="3933601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8F5C247-AC42-4BC3-8BDF-6FE52663B541}"/>
              </a:ext>
            </a:extLst>
          </p:cNvPr>
          <p:cNvSpPr/>
          <p:nvPr/>
        </p:nvSpPr>
        <p:spPr>
          <a:xfrm>
            <a:off x="5539989" y="6064790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2BF3B11-86CE-952A-0DB6-4A97FE240506}"/>
              </a:ext>
            </a:extLst>
          </p:cNvPr>
          <p:cNvSpPr/>
          <p:nvPr/>
        </p:nvSpPr>
        <p:spPr>
          <a:xfrm>
            <a:off x="7552529" y="6043139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C26D281-3A17-CAB7-7AB3-870DFCF046FF}"/>
              </a:ext>
            </a:extLst>
          </p:cNvPr>
          <p:cNvSpPr/>
          <p:nvPr/>
        </p:nvSpPr>
        <p:spPr>
          <a:xfrm>
            <a:off x="9579344" y="6033946"/>
            <a:ext cx="1352868" cy="498021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F4CB3FB-CB8A-8162-5D94-6BE7F8DEF1FC}"/>
              </a:ext>
            </a:extLst>
          </p:cNvPr>
          <p:cNvSpPr/>
          <p:nvPr/>
        </p:nvSpPr>
        <p:spPr>
          <a:xfrm rot="16200000">
            <a:off x="11046381" y="4056149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6939CD-8292-62BA-0795-45C4476A3327}"/>
              </a:ext>
            </a:extLst>
          </p:cNvPr>
          <p:cNvSpPr/>
          <p:nvPr/>
        </p:nvSpPr>
        <p:spPr>
          <a:xfrm rot="16200000">
            <a:off x="11103907" y="6126976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9BDAEB8-66E1-A206-0DCB-1C44EBB7701D}"/>
              </a:ext>
            </a:extLst>
          </p:cNvPr>
          <p:cNvSpPr/>
          <p:nvPr/>
        </p:nvSpPr>
        <p:spPr>
          <a:xfrm rot="16200000">
            <a:off x="8987291" y="6076541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FB423C6-4E00-E2CA-7134-6AC3C9872E8C}"/>
              </a:ext>
            </a:extLst>
          </p:cNvPr>
          <p:cNvSpPr/>
          <p:nvPr/>
        </p:nvSpPr>
        <p:spPr>
          <a:xfrm rot="16200000">
            <a:off x="6959193" y="6121221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498F7-D9F6-F513-739E-07563FC71366}"/>
              </a:ext>
            </a:extLst>
          </p:cNvPr>
          <p:cNvSpPr/>
          <p:nvPr/>
        </p:nvSpPr>
        <p:spPr>
          <a:xfrm>
            <a:off x="3588655" y="269394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B62219-9A0F-093C-71D4-6E66332F0B9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4261008" y="269394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1030-20E4-FD64-B48C-667357465DD5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588655" y="323077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A564B03-A427-908F-BC2A-F81ED3D6400B}"/>
              </a:ext>
            </a:extLst>
          </p:cNvPr>
          <p:cNvSpPr/>
          <p:nvPr/>
        </p:nvSpPr>
        <p:spPr>
          <a:xfrm>
            <a:off x="3588655" y="3935596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19EC4B-4AED-78DB-1ACF-813614DF30AD}"/>
              </a:ext>
            </a:extLst>
          </p:cNvPr>
          <p:cNvCxnSpPr>
            <a:cxnSpLocks/>
            <a:stCxn id="25" idx="2"/>
            <a:endCxn id="25" idx="0"/>
          </p:cNvCxnSpPr>
          <p:nvPr/>
        </p:nvCxnSpPr>
        <p:spPr>
          <a:xfrm flipV="1">
            <a:off x="4261008" y="3935596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D19CF66-556C-D2A5-D20F-323AAE7FB90F}"/>
              </a:ext>
            </a:extLst>
          </p:cNvPr>
          <p:cNvSpPr/>
          <p:nvPr/>
        </p:nvSpPr>
        <p:spPr>
          <a:xfrm>
            <a:off x="3700164" y="2825710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3C7D63-8C81-70F2-16E1-6BE43CC4F289}"/>
              </a:ext>
            </a:extLst>
          </p:cNvPr>
          <p:cNvSpPr/>
          <p:nvPr/>
        </p:nvSpPr>
        <p:spPr>
          <a:xfrm>
            <a:off x="3700163" y="3378933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73B36E-8C89-260D-64B5-BFC3D15864DC}"/>
              </a:ext>
            </a:extLst>
          </p:cNvPr>
          <p:cNvSpPr/>
          <p:nvPr/>
        </p:nvSpPr>
        <p:spPr>
          <a:xfrm>
            <a:off x="4372517" y="2825710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CC1833-2960-322A-AC39-2A27A6A9A9BD}"/>
              </a:ext>
            </a:extLst>
          </p:cNvPr>
          <p:cNvSpPr/>
          <p:nvPr/>
        </p:nvSpPr>
        <p:spPr>
          <a:xfrm>
            <a:off x="4386285" y="3362538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5F12F-D6FA-3A91-CABB-3AC23A8B1572}"/>
              </a:ext>
            </a:extLst>
          </p:cNvPr>
          <p:cNvSpPr/>
          <p:nvPr/>
        </p:nvSpPr>
        <p:spPr>
          <a:xfrm>
            <a:off x="5571133" y="269394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8CDCAF-F50B-DF1E-F728-0B2E09B7EDAF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243486" y="269394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58F193-2E1D-87AA-2130-12BE931F968B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5571133" y="323077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D20849-56B5-AA97-8AD2-CFE198A4FF31}"/>
              </a:ext>
            </a:extLst>
          </p:cNvPr>
          <p:cNvSpPr/>
          <p:nvPr/>
        </p:nvSpPr>
        <p:spPr>
          <a:xfrm>
            <a:off x="5571133" y="3935596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B6A4E2-6DBE-68AF-67FA-8970DBF59E23}"/>
              </a:ext>
            </a:extLst>
          </p:cNvPr>
          <p:cNvCxnSpPr>
            <a:cxnSpLocks/>
            <a:stCxn id="36" idx="2"/>
            <a:endCxn id="36" idx="0"/>
          </p:cNvCxnSpPr>
          <p:nvPr/>
        </p:nvCxnSpPr>
        <p:spPr>
          <a:xfrm flipV="1">
            <a:off x="6243486" y="3935596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C4F343A-782F-7F47-7ACB-31BAAFC5245D}"/>
              </a:ext>
            </a:extLst>
          </p:cNvPr>
          <p:cNvSpPr/>
          <p:nvPr/>
        </p:nvSpPr>
        <p:spPr>
          <a:xfrm>
            <a:off x="5682643" y="3326308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76635B-CE80-CE81-CC88-2BABAEFD8924}"/>
              </a:ext>
            </a:extLst>
          </p:cNvPr>
          <p:cNvSpPr/>
          <p:nvPr/>
        </p:nvSpPr>
        <p:spPr>
          <a:xfrm>
            <a:off x="5725792" y="4031133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B5181F-887F-F5AE-188C-2F40A1F09E37}"/>
              </a:ext>
            </a:extLst>
          </p:cNvPr>
          <p:cNvSpPr/>
          <p:nvPr/>
        </p:nvSpPr>
        <p:spPr>
          <a:xfrm>
            <a:off x="6354995" y="2825710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4D6BD0-2261-FEC3-36BF-0D03BA7E54B3}"/>
              </a:ext>
            </a:extLst>
          </p:cNvPr>
          <p:cNvSpPr/>
          <p:nvPr/>
        </p:nvSpPr>
        <p:spPr>
          <a:xfrm>
            <a:off x="6368763" y="3362538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2A2D9-BA02-9761-D892-D29F2C14503D}"/>
              </a:ext>
            </a:extLst>
          </p:cNvPr>
          <p:cNvSpPr/>
          <p:nvPr/>
        </p:nvSpPr>
        <p:spPr>
          <a:xfrm>
            <a:off x="7520748" y="269394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2A2E7F-38E3-57B6-D059-546217F8BBC7}"/>
              </a:ext>
            </a:extLst>
          </p:cNvPr>
          <p:cNvCxnSpPr>
            <a:cxnSpLocks/>
            <a:stCxn id="42" idx="0"/>
            <a:endCxn id="42" idx="2"/>
          </p:cNvCxnSpPr>
          <p:nvPr/>
        </p:nvCxnSpPr>
        <p:spPr>
          <a:xfrm>
            <a:off x="8193101" y="269394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D6186E-7835-381F-15E3-0B62144A92F7}"/>
              </a:ext>
            </a:extLst>
          </p:cNvPr>
          <p:cNvCxnSpPr>
            <a:cxnSpLocks/>
            <a:stCxn id="42" idx="1"/>
            <a:endCxn id="42" idx="3"/>
          </p:cNvCxnSpPr>
          <p:nvPr/>
        </p:nvCxnSpPr>
        <p:spPr>
          <a:xfrm>
            <a:off x="7520748" y="323077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D0D4FA-3CF2-82BF-788D-7601AA78AD87}"/>
              </a:ext>
            </a:extLst>
          </p:cNvPr>
          <p:cNvSpPr/>
          <p:nvPr/>
        </p:nvSpPr>
        <p:spPr>
          <a:xfrm>
            <a:off x="7520748" y="3935596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9F3F4C-EA6C-FE78-838C-4CF765F718AB}"/>
              </a:ext>
            </a:extLst>
          </p:cNvPr>
          <p:cNvCxnSpPr>
            <a:cxnSpLocks/>
            <a:stCxn id="45" idx="2"/>
            <a:endCxn id="45" idx="0"/>
          </p:cNvCxnSpPr>
          <p:nvPr/>
        </p:nvCxnSpPr>
        <p:spPr>
          <a:xfrm flipV="1">
            <a:off x="8193101" y="3935596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5147FC-B681-25F5-7650-59C8A3950470}"/>
              </a:ext>
            </a:extLst>
          </p:cNvPr>
          <p:cNvSpPr/>
          <p:nvPr/>
        </p:nvSpPr>
        <p:spPr>
          <a:xfrm>
            <a:off x="7632258" y="4048286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948B9FB-15E2-7DB0-8496-CD70ED0D2D8F}"/>
              </a:ext>
            </a:extLst>
          </p:cNvPr>
          <p:cNvSpPr/>
          <p:nvPr/>
        </p:nvSpPr>
        <p:spPr>
          <a:xfrm>
            <a:off x="8318378" y="4055976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E23AD6D-CAFB-3A38-32E1-340798E495FA}"/>
              </a:ext>
            </a:extLst>
          </p:cNvPr>
          <p:cNvSpPr/>
          <p:nvPr/>
        </p:nvSpPr>
        <p:spPr>
          <a:xfrm>
            <a:off x="8304610" y="2825710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6C8DFB-4ABB-AD6A-75D1-270CFD90FD8B}"/>
              </a:ext>
            </a:extLst>
          </p:cNvPr>
          <p:cNvSpPr/>
          <p:nvPr/>
        </p:nvSpPr>
        <p:spPr>
          <a:xfrm>
            <a:off x="8318378" y="3362538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91E2F-0816-8ABC-1051-DAFE9307AE20}"/>
              </a:ext>
            </a:extLst>
          </p:cNvPr>
          <p:cNvSpPr/>
          <p:nvPr/>
        </p:nvSpPr>
        <p:spPr>
          <a:xfrm>
            <a:off x="9551094" y="269394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9CF096-2E01-BF7D-90E0-D04B0069959B}"/>
              </a:ext>
            </a:extLst>
          </p:cNvPr>
          <p:cNvCxnSpPr>
            <a:cxnSpLocks/>
            <a:stCxn id="51" idx="0"/>
            <a:endCxn id="51" idx="2"/>
          </p:cNvCxnSpPr>
          <p:nvPr/>
        </p:nvCxnSpPr>
        <p:spPr>
          <a:xfrm>
            <a:off x="10223447" y="269394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E3451E-2311-6AA2-D463-45AD86AF9271}"/>
              </a:ext>
            </a:extLst>
          </p:cNvPr>
          <p:cNvCxnSpPr>
            <a:cxnSpLocks/>
            <a:stCxn id="51" idx="1"/>
            <a:endCxn id="51" idx="3"/>
          </p:cNvCxnSpPr>
          <p:nvPr/>
        </p:nvCxnSpPr>
        <p:spPr>
          <a:xfrm>
            <a:off x="9551094" y="323077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A9C175E-6078-59E3-9D08-1C70DE8C65C2}"/>
              </a:ext>
            </a:extLst>
          </p:cNvPr>
          <p:cNvSpPr/>
          <p:nvPr/>
        </p:nvSpPr>
        <p:spPr>
          <a:xfrm>
            <a:off x="9551094" y="3935596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5FE7FC-7386-BD88-8649-8EC6A97B3885}"/>
              </a:ext>
            </a:extLst>
          </p:cNvPr>
          <p:cNvCxnSpPr>
            <a:cxnSpLocks/>
            <a:stCxn id="54" idx="2"/>
            <a:endCxn id="54" idx="0"/>
          </p:cNvCxnSpPr>
          <p:nvPr/>
        </p:nvCxnSpPr>
        <p:spPr>
          <a:xfrm flipV="1">
            <a:off x="10223447" y="3935596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2651381-F30F-A602-6245-00B9CE34EC29}"/>
              </a:ext>
            </a:extLst>
          </p:cNvPr>
          <p:cNvSpPr/>
          <p:nvPr/>
        </p:nvSpPr>
        <p:spPr>
          <a:xfrm>
            <a:off x="10321551" y="4048286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234A6F-B563-FC5C-60E9-E394F78F8140}"/>
              </a:ext>
            </a:extLst>
          </p:cNvPr>
          <p:cNvSpPr/>
          <p:nvPr/>
        </p:nvSpPr>
        <p:spPr>
          <a:xfrm>
            <a:off x="11062840" y="4068872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AF7CCB5-9AE4-571E-E2E0-F11657D2EF80}"/>
              </a:ext>
            </a:extLst>
          </p:cNvPr>
          <p:cNvSpPr/>
          <p:nvPr/>
        </p:nvSpPr>
        <p:spPr>
          <a:xfrm>
            <a:off x="10334956" y="2825710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676E27-D364-3C78-0D19-7310BDC8344A}"/>
              </a:ext>
            </a:extLst>
          </p:cNvPr>
          <p:cNvSpPr/>
          <p:nvPr/>
        </p:nvSpPr>
        <p:spPr>
          <a:xfrm>
            <a:off x="10348724" y="3362538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52125F-8948-A829-EF12-B5B942187810}"/>
              </a:ext>
            </a:extLst>
          </p:cNvPr>
          <p:cNvSpPr/>
          <p:nvPr/>
        </p:nvSpPr>
        <p:spPr>
          <a:xfrm>
            <a:off x="9641346" y="4801348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36F0F6B-366B-831C-4E91-3B7B72AF8C0A}"/>
              </a:ext>
            </a:extLst>
          </p:cNvPr>
          <p:cNvCxnSpPr>
            <a:cxnSpLocks/>
            <a:stCxn id="60" idx="0"/>
            <a:endCxn id="60" idx="2"/>
          </p:cNvCxnSpPr>
          <p:nvPr/>
        </p:nvCxnSpPr>
        <p:spPr>
          <a:xfrm>
            <a:off x="10313699" y="4801348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4040B9-393F-BB43-D018-E38A9AD660FB}"/>
              </a:ext>
            </a:extLst>
          </p:cNvPr>
          <p:cNvCxnSpPr>
            <a:cxnSpLocks/>
            <a:stCxn id="60" idx="1"/>
            <a:endCxn id="60" idx="3"/>
          </p:cNvCxnSpPr>
          <p:nvPr/>
        </p:nvCxnSpPr>
        <p:spPr>
          <a:xfrm>
            <a:off x="9641346" y="533817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F1EB4B5-763B-083C-2D78-E72C08569DBC}"/>
              </a:ext>
            </a:extLst>
          </p:cNvPr>
          <p:cNvSpPr/>
          <p:nvPr/>
        </p:nvSpPr>
        <p:spPr>
          <a:xfrm>
            <a:off x="9641346" y="6043002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D8CE63-96EC-0389-F9D7-DB9D95B3187C}"/>
              </a:ext>
            </a:extLst>
          </p:cNvPr>
          <p:cNvCxnSpPr>
            <a:cxnSpLocks/>
            <a:stCxn id="63" idx="2"/>
            <a:endCxn id="63" idx="0"/>
          </p:cNvCxnSpPr>
          <p:nvPr/>
        </p:nvCxnSpPr>
        <p:spPr>
          <a:xfrm flipV="1">
            <a:off x="10313699" y="6043002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D3FD1DE-8F5B-F61A-8CE8-206CDC85A1B0}"/>
              </a:ext>
            </a:extLst>
          </p:cNvPr>
          <p:cNvSpPr/>
          <p:nvPr/>
        </p:nvSpPr>
        <p:spPr>
          <a:xfrm>
            <a:off x="11123185" y="6163381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B0445F5-9485-E293-0D1E-ACE0201B5483}"/>
              </a:ext>
            </a:extLst>
          </p:cNvPr>
          <p:cNvSpPr/>
          <p:nvPr/>
        </p:nvSpPr>
        <p:spPr>
          <a:xfrm>
            <a:off x="10421331" y="5449980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F446FF-BDD2-9DB1-764E-9A849CBC82EC}"/>
              </a:ext>
            </a:extLst>
          </p:cNvPr>
          <p:cNvSpPr/>
          <p:nvPr/>
        </p:nvSpPr>
        <p:spPr>
          <a:xfrm>
            <a:off x="10438615" y="6154805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F570CFE-A8F7-5730-A3AA-39ECB7163CA9}"/>
              </a:ext>
            </a:extLst>
          </p:cNvPr>
          <p:cNvSpPr/>
          <p:nvPr/>
        </p:nvSpPr>
        <p:spPr>
          <a:xfrm>
            <a:off x="7539723" y="4795114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1227A6-8357-6802-2FD1-B3F26E64962E}"/>
              </a:ext>
            </a:extLst>
          </p:cNvPr>
          <p:cNvCxnSpPr>
            <a:cxnSpLocks/>
            <a:stCxn id="77" idx="0"/>
            <a:endCxn id="77" idx="2"/>
          </p:cNvCxnSpPr>
          <p:nvPr/>
        </p:nvCxnSpPr>
        <p:spPr>
          <a:xfrm>
            <a:off x="8212076" y="4795114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7D5D9F3-775F-04CD-CD93-0DBDA3769A2D}"/>
              </a:ext>
            </a:extLst>
          </p:cNvPr>
          <p:cNvCxnSpPr>
            <a:cxnSpLocks/>
            <a:stCxn id="77" idx="1"/>
            <a:endCxn id="77" idx="3"/>
          </p:cNvCxnSpPr>
          <p:nvPr/>
        </p:nvCxnSpPr>
        <p:spPr>
          <a:xfrm>
            <a:off x="7539723" y="5331943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CC1DD00-3376-E0C6-2676-4481C2CF4440}"/>
              </a:ext>
            </a:extLst>
          </p:cNvPr>
          <p:cNvSpPr/>
          <p:nvPr/>
        </p:nvSpPr>
        <p:spPr>
          <a:xfrm>
            <a:off x="7539723" y="6036768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00548E2-9146-3F16-905A-6CBD7D08C380}"/>
              </a:ext>
            </a:extLst>
          </p:cNvPr>
          <p:cNvCxnSpPr>
            <a:cxnSpLocks/>
            <a:stCxn id="80" idx="2"/>
            <a:endCxn id="80" idx="0"/>
          </p:cNvCxnSpPr>
          <p:nvPr/>
        </p:nvCxnSpPr>
        <p:spPr>
          <a:xfrm flipV="1">
            <a:off x="8212076" y="6036768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8DC9F8B-9ADD-AC0E-5F4B-0141867831C3}"/>
              </a:ext>
            </a:extLst>
          </p:cNvPr>
          <p:cNvSpPr/>
          <p:nvPr/>
        </p:nvSpPr>
        <p:spPr>
          <a:xfrm>
            <a:off x="8323586" y="6154804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317C431-3AED-7C61-3780-1AB087F7843E}"/>
              </a:ext>
            </a:extLst>
          </p:cNvPr>
          <p:cNvSpPr/>
          <p:nvPr/>
        </p:nvSpPr>
        <p:spPr>
          <a:xfrm>
            <a:off x="8995938" y="6154805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01B402-7BFD-17CC-F4BF-709C981F2AD6}"/>
              </a:ext>
            </a:extLst>
          </p:cNvPr>
          <p:cNvSpPr/>
          <p:nvPr/>
        </p:nvSpPr>
        <p:spPr>
          <a:xfrm>
            <a:off x="5560540" y="4829869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C858D5-5C62-986F-C2A6-3115B7E3E681}"/>
              </a:ext>
            </a:extLst>
          </p:cNvPr>
          <p:cNvCxnSpPr>
            <a:cxnSpLocks/>
            <a:stCxn id="85" idx="0"/>
            <a:endCxn id="85" idx="2"/>
          </p:cNvCxnSpPr>
          <p:nvPr/>
        </p:nvCxnSpPr>
        <p:spPr>
          <a:xfrm>
            <a:off x="6232893" y="4829869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4CA774-31F9-093C-6CE4-01B26D05CD8D}"/>
              </a:ext>
            </a:extLst>
          </p:cNvPr>
          <p:cNvCxnSpPr>
            <a:cxnSpLocks/>
            <a:stCxn id="85" idx="1"/>
            <a:endCxn id="85" idx="3"/>
          </p:cNvCxnSpPr>
          <p:nvPr/>
        </p:nvCxnSpPr>
        <p:spPr>
          <a:xfrm>
            <a:off x="5560540" y="536669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B10C1DA-DC42-C445-E130-BEA1636AC836}"/>
              </a:ext>
            </a:extLst>
          </p:cNvPr>
          <p:cNvSpPr/>
          <p:nvPr/>
        </p:nvSpPr>
        <p:spPr>
          <a:xfrm>
            <a:off x="5560540" y="6071523"/>
            <a:ext cx="1344706" cy="51405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60AEB7C-359A-1376-A00A-25098B781EDB}"/>
              </a:ext>
            </a:extLst>
          </p:cNvPr>
          <p:cNvCxnSpPr>
            <a:cxnSpLocks/>
            <a:stCxn id="88" idx="2"/>
            <a:endCxn id="88" idx="0"/>
          </p:cNvCxnSpPr>
          <p:nvPr/>
        </p:nvCxnSpPr>
        <p:spPr>
          <a:xfrm flipV="1">
            <a:off x="6232893" y="6071523"/>
            <a:ext cx="0" cy="514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EDC18FC-F97C-5DCE-79BA-25A6726DAC16}"/>
              </a:ext>
            </a:extLst>
          </p:cNvPr>
          <p:cNvSpPr/>
          <p:nvPr/>
        </p:nvSpPr>
        <p:spPr>
          <a:xfrm>
            <a:off x="6989811" y="6227258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-Turn Arrow 90">
            <a:extLst>
              <a:ext uri="{FF2B5EF4-FFF2-40B4-BE49-F238E27FC236}">
                <a16:creationId xmlns:a16="http://schemas.microsoft.com/office/drawing/2014/main" id="{46871843-2270-478B-4E65-FE8951150E68}"/>
              </a:ext>
            </a:extLst>
          </p:cNvPr>
          <p:cNvSpPr/>
          <p:nvPr/>
        </p:nvSpPr>
        <p:spPr>
          <a:xfrm rot="5400000">
            <a:off x="3861497" y="365854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U-Turn Arrow 91">
            <a:extLst>
              <a:ext uri="{FF2B5EF4-FFF2-40B4-BE49-F238E27FC236}">
                <a16:creationId xmlns:a16="http://schemas.microsoft.com/office/drawing/2014/main" id="{AE5DB735-6EDF-FACF-8DFA-FE2CC8FB55BF}"/>
              </a:ext>
            </a:extLst>
          </p:cNvPr>
          <p:cNvSpPr/>
          <p:nvPr/>
        </p:nvSpPr>
        <p:spPr>
          <a:xfrm rot="5400000">
            <a:off x="3838071" y="3085916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U-Turn Arrow 92">
            <a:extLst>
              <a:ext uri="{FF2B5EF4-FFF2-40B4-BE49-F238E27FC236}">
                <a16:creationId xmlns:a16="http://schemas.microsoft.com/office/drawing/2014/main" id="{D2D86793-0A36-E71A-381B-DC9A3B543AF2}"/>
              </a:ext>
            </a:extLst>
          </p:cNvPr>
          <p:cNvSpPr/>
          <p:nvPr/>
        </p:nvSpPr>
        <p:spPr>
          <a:xfrm rot="5400000">
            <a:off x="5765487" y="3623259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B687F75B-8EC4-93D7-A23A-58A6704C348D}"/>
              </a:ext>
            </a:extLst>
          </p:cNvPr>
          <p:cNvSpPr/>
          <p:nvPr/>
        </p:nvSpPr>
        <p:spPr>
          <a:xfrm>
            <a:off x="5980034" y="4129659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11CFBC58-87A8-E4D5-89DC-BDBCE9705FBD}"/>
              </a:ext>
            </a:extLst>
          </p:cNvPr>
          <p:cNvSpPr/>
          <p:nvPr/>
        </p:nvSpPr>
        <p:spPr>
          <a:xfrm>
            <a:off x="7920307" y="4147942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D2F8C5B5-4D1D-D25E-58EA-9B747FBE3CA7}"/>
              </a:ext>
            </a:extLst>
          </p:cNvPr>
          <p:cNvSpPr/>
          <p:nvPr/>
        </p:nvSpPr>
        <p:spPr>
          <a:xfrm>
            <a:off x="8582135" y="4147942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95F9D9F-F18C-BB02-FFB1-419BA51FBBED}"/>
              </a:ext>
            </a:extLst>
          </p:cNvPr>
          <p:cNvSpPr/>
          <p:nvPr/>
        </p:nvSpPr>
        <p:spPr>
          <a:xfrm>
            <a:off x="10618851" y="4132283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-Turn Arrow 97">
            <a:extLst>
              <a:ext uri="{FF2B5EF4-FFF2-40B4-BE49-F238E27FC236}">
                <a16:creationId xmlns:a16="http://schemas.microsoft.com/office/drawing/2014/main" id="{73369190-A346-C514-C48D-55001804ACF1}"/>
              </a:ext>
            </a:extLst>
          </p:cNvPr>
          <p:cNvSpPr/>
          <p:nvPr/>
        </p:nvSpPr>
        <p:spPr>
          <a:xfrm rot="5400000">
            <a:off x="10516991" y="3054016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U-Turn Arrow 98">
            <a:extLst>
              <a:ext uri="{FF2B5EF4-FFF2-40B4-BE49-F238E27FC236}">
                <a16:creationId xmlns:a16="http://schemas.microsoft.com/office/drawing/2014/main" id="{7AA7FFCC-1573-4725-DBF1-8BB195735C7D}"/>
              </a:ext>
            </a:extLst>
          </p:cNvPr>
          <p:cNvSpPr/>
          <p:nvPr/>
        </p:nvSpPr>
        <p:spPr>
          <a:xfrm rot="5400000">
            <a:off x="10501935" y="366771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U-Turn Arrow 99">
            <a:extLst>
              <a:ext uri="{FF2B5EF4-FFF2-40B4-BE49-F238E27FC236}">
                <a16:creationId xmlns:a16="http://schemas.microsoft.com/office/drawing/2014/main" id="{3AD326D1-0A16-2DC3-1B13-A8C72EF58AF3}"/>
              </a:ext>
            </a:extLst>
          </p:cNvPr>
          <p:cNvSpPr/>
          <p:nvPr/>
        </p:nvSpPr>
        <p:spPr>
          <a:xfrm rot="5400000">
            <a:off x="10561421" y="5746416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D170EBEA-AF22-3469-FEF3-D849A770A1DA}"/>
              </a:ext>
            </a:extLst>
          </p:cNvPr>
          <p:cNvSpPr/>
          <p:nvPr/>
        </p:nvSpPr>
        <p:spPr>
          <a:xfrm>
            <a:off x="10743766" y="6224613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89173C0-1908-7D85-F6F5-907756867E62}"/>
              </a:ext>
            </a:extLst>
          </p:cNvPr>
          <p:cNvSpPr/>
          <p:nvPr/>
        </p:nvSpPr>
        <p:spPr>
          <a:xfrm>
            <a:off x="8542340" y="6268378"/>
            <a:ext cx="538193" cy="1052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3AA9B-A550-3457-00D2-F878721252B4}"/>
              </a:ext>
            </a:extLst>
          </p:cNvPr>
          <p:cNvSpPr/>
          <p:nvPr/>
        </p:nvSpPr>
        <p:spPr>
          <a:xfrm rot="16200000">
            <a:off x="4947137" y="4013814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933A111-897A-B776-EA70-D53A6397CEC7}"/>
              </a:ext>
            </a:extLst>
          </p:cNvPr>
          <p:cNvSpPr/>
          <p:nvPr/>
        </p:nvSpPr>
        <p:spPr>
          <a:xfrm rot="16200000">
            <a:off x="6927544" y="4003500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C0EE978-BC23-84B6-DEE7-551E7C39344D}"/>
              </a:ext>
            </a:extLst>
          </p:cNvPr>
          <p:cNvSpPr/>
          <p:nvPr/>
        </p:nvSpPr>
        <p:spPr>
          <a:xfrm rot="16200000">
            <a:off x="8945765" y="4000363"/>
            <a:ext cx="514055" cy="357615"/>
          </a:xfrm>
          <a:prstGeom prst="rect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ADC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2BCF6-CC7D-DBED-E6E0-C615CFADB901}"/>
              </a:ext>
            </a:extLst>
          </p:cNvPr>
          <p:cNvSpPr txBox="1"/>
          <p:nvPr/>
        </p:nvSpPr>
        <p:spPr>
          <a:xfrm>
            <a:off x="11012862" y="4961201"/>
            <a:ext cx="1360947" cy="53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data point spent longest “unprotected”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EEA4D3-4CF4-767A-6922-52AAB222EFD1}"/>
              </a:ext>
            </a:extLst>
          </p:cNvPr>
          <p:cNvCxnSpPr>
            <a:cxnSpLocks/>
          </p:cNvCxnSpPr>
          <p:nvPr/>
        </p:nvCxnSpPr>
        <p:spPr>
          <a:xfrm flipH="1">
            <a:off x="11093683" y="5489425"/>
            <a:ext cx="267251" cy="10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B34DFAD-E3E1-9BA2-758A-19361386A07C}"/>
              </a:ext>
            </a:extLst>
          </p:cNvPr>
          <p:cNvSpPr txBox="1"/>
          <p:nvPr/>
        </p:nvSpPr>
        <p:spPr>
          <a:xfrm>
            <a:off x="11007308" y="2608930"/>
            <a:ext cx="1360947" cy="69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column all passed through this pixel 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B4D8C98-0E55-3282-B700-03CA64DE4D3B}"/>
              </a:ext>
            </a:extLst>
          </p:cNvPr>
          <p:cNvCxnSpPr>
            <a:cxnSpLocks/>
          </p:cNvCxnSpPr>
          <p:nvPr/>
        </p:nvCxnSpPr>
        <p:spPr>
          <a:xfrm flipH="1">
            <a:off x="11080600" y="3566959"/>
            <a:ext cx="267251" cy="10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4EE39-0790-29DF-304C-88A9ABA709B7}"/>
              </a:ext>
            </a:extLst>
          </p:cNvPr>
          <p:cNvSpPr/>
          <p:nvPr/>
        </p:nvSpPr>
        <p:spPr>
          <a:xfrm>
            <a:off x="3588655" y="161496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EBDC0B-3A83-11B3-8A1D-BFC8FC003890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4261008" y="161496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E1E2E8-94B5-7D7A-6C35-849A624FDD7D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3588655" y="698324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C3473-977C-870B-A7C5-3766E2E8B1C4}"/>
              </a:ext>
            </a:extLst>
          </p:cNvPr>
          <p:cNvSpPr/>
          <p:nvPr/>
        </p:nvSpPr>
        <p:spPr>
          <a:xfrm>
            <a:off x="3588655" y="1314980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70FA74-2C1B-63D8-8D4B-F8A5B8310280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4261008" y="1314980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58A317-F1FF-19D3-F9ED-DF46513E7F76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3588655" y="185180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DBB40-07D7-F048-E51F-35430DD3905F}"/>
              </a:ext>
            </a:extLst>
          </p:cNvPr>
          <p:cNvSpPr/>
          <p:nvPr/>
        </p:nvSpPr>
        <p:spPr>
          <a:xfrm>
            <a:off x="5579676" y="147481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6B95B0-19A9-7B36-F827-7D22A910986E}"/>
              </a:ext>
            </a:extLst>
          </p:cNvPr>
          <p:cNvCxnSpPr>
            <a:cxnSpLocks/>
            <a:stCxn id="23" idx="0"/>
            <a:endCxn id="23" idx="2"/>
          </p:cNvCxnSpPr>
          <p:nvPr/>
        </p:nvCxnSpPr>
        <p:spPr>
          <a:xfrm>
            <a:off x="6252029" y="147481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4535CE-0DE1-80D4-3BC3-3C73FEB19D0B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5579676" y="684309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A7223-F896-AE1D-BF64-555D2F0A0092}"/>
              </a:ext>
            </a:extLst>
          </p:cNvPr>
          <p:cNvSpPr/>
          <p:nvPr/>
        </p:nvSpPr>
        <p:spPr>
          <a:xfrm>
            <a:off x="5562200" y="135290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A3A5F3F-1C28-E39E-AD96-18801A3C1C92}"/>
              </a:ext>
            </a:extLst>
          </p:cNvPr>
          <p:cNvCxnSpPr>
            <a:cxnSpLocks/>
            <a:stCxn id="28" idx="0"/>
            <a:endCxn id="28" idx="2"/>
          </p:cNvCxnSpPr>
          <p:nvPr/>
        </p:nvCxnSpPr>
        <p:spPr>
          <a:xfrm>
            <a:off x="6234553" y="135290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5D93AD-85E3-12B5-DBAC-4ABD6534AC2E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5562200" y="188973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28D5142-90CA-4EB2-4EFE-F6E7DFF88DB9}"/>
              </a:ext>
            </a:extLst>
          </p:cNvPr>
          <p:cNvSpPr/>
          <p:nvPr/>
        </p:nvSpPr>
        <p:spPr>
          <a:xfrm>
            <a:off x="3700164" y="287783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6982D6C-7419-6CD6-A774-65ED13C18AC0}"/>
              </a:ext>
            </a:extLst>
          </p:cNvPr>
          <p:cNvSpPr/>
          <p:nvPr/>
        </p:nvSpPr>
        <p:spPr>
          <a:xfrm>
            <a:off x="3700163" y="841006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DF2025-7E95-7255-F079-878CA7DD38B5}"/>
              </a:ext>
            </a:extLst>
          </p:cNvPr>
          <p:cNvSpPr/>
          <p:nvPr/>
        </p:nvSpPr>
        <p:spPr>
          <a:xfrm>
            <a:off x="4372517" y="287783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3F25F4-FBE1-5BD7-AA82-5CCD8B8D861B}"/>
              </a:ext>
            </a:extLst>
          </p:cNvPr>
          <p:cNvSpPr/>
          <p:nvPr/>
        </p:nvSpPr>
        <p:spPr>
          <a:xfrm>
            <a:off x="4386285" y="824611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1FFAC67-BE38-1CDB-48E9-AD99697CC7C6}"/>
              </a:ext>
            </a:extLst>
          </p:cNvPr>
          <p:cNvSpPr/>
          <p:nvPr/>
        </p:nvSpPr>
        <p:spPr>
          <a:xfrm>
            <a:off x="5665558" y="829245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0AEA8F4-4A1B-7F59-C2E7-20F2B4F63FFF}"/>
              </a:ext>
            </a:extLst>
          </p:cNvPr>
          <p:cNvSpPr/>
          <p:nvPr/>
        </p:nvSpPr>
        <p:spPr>
          <a:xfrm>
            <a:off x="5665557" y="1493307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2201FC6-1325-7EE3-02E4-F99A791E58D0}"/>
              </a:ext>
            </a:extLst>
          </p:cNvPr>
          <p:cNvSpPr/>
          <p:nvPr/>
        </p:nvSpPr>
        <p:spPr>
          <a:xfrm>
            <a:off x="6337911" y="829245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E5C0ADC-1C53-28B0-4370-D2C831625644}"/>
              </a:ext>
            </a:extLst>
          </p:cNvPr>
          <p:cNvSpPr/>
          <p:nvPr/>
        </p:nvSpPr>
        <p:spPr>
          <a:xfrm>
            <a:off x="6351679" y="1476912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FB0AEF7-3C82-55D1-37B2-78E6A7BBA52B}"/>
              </a:ext>
            </a:extLst>
          </p:cNvPr>
          <p:cNvSpPr/>
          <p:nvPr/>
        </p:nvSpPr>
        <p:spPr>
          <a:xfrm>
            <a:off x="7560691" y="105448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1235C1B-17FB-8A96-E2E4-06172E2D3BA4}"/>
              </a:ext>
            </a:extLst>
          </p:cNvPr>
          <p:cNvCxnSpPr>
            <a:cxnSpLocks/>
            <a:stCxn id="118" idx="0"/>
            <a:endCxn id="118" idx="2"/>
          </p:cNvCxnSpPr>
          <p:nvPr/>
        </p:nvCxnSpPr>
        <p:spPr>
          <a:xfrm>
            <a:off x="8233044" y="105448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1E59175-0F3A-549D-B3F3-E2F7351288A2}"/>
              </a:ext>
            </a:extLst>
          </p:cNvPr>
          <p:cNvCxnSpPr>
            <a:cxnSpLocks/>
            <a:stCxn id="118" idx="1"/>
            <a:endCxn id="118" idx="3"/>
          </p:cNvCxnSpPr>
          <p:nvPr/>
        </p:nvCxnSpPr>
        <p:spPr>
          <a:xfrm>
            <a:off x="7560691" y="64227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B7D3AFB-BB9F-1921-A98A-68D381EDE24E}"/>
              </a:ext>
            </a:extLst>
          </p:cNvPr>
          <p:cNvSpPr/>
          <p:nvPr/>
        </p:nvSpPr>
        <p:spPr>
          <a:xfrm>
            <a:off x="7543215" y="1310870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409D273-14FB-6170-1333-44E845E13DE9}"/>
              </a:ext>
            </a:extLst>
          </p:cNvPr>
          <p:cNvCxnSpPr>
            <a:cxnSpLocks/>
            <a:stCxn id="130" idx="0"/>
            <a:endCxn id="130" idx="2"/>
          </p:cNvCxnSpPr>
          <p:nvPr/>
        </p:nvCxnSpPr>
        <p:spPr>
          <a:xfrm>
            <a:off x="8215568" y="1310870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2D5EF0-E2D6-D64A-078E-5941257F9574}"/>
              </a:ext>
            </a:extLst>
          </p:cNvPr>
          <p:cNvCxnSpPr>
            <a:cxnSpLocks/>
            <a:stCxn id="130" idx="1"/>
            <a:endCxn id="130" idx="3"/>
          </p:cNvCxnSpPr>
          <p:nvPr/>
        </p:nvCxnSpPr>
        <p:spPr>
          <a:xfrm>
            <a:off x="7543215" y="184769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C872525F-EBA9-5E6F-F0D5-D1E3B6F6722F}"/>
              </a:ext>
            </a:extLst>
          </p:cNvPr>
          <p:cNvSpPr/>
          <p:nvPr/>
        </p:nvSpPr>
        <p:spPr>
          <a:xfrm>
            <a:off x="7643088" y="1450305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2B0B75C-79EE-C1AF-7D11-B451B4D97631}"/>
              </a:ext>
            </a:extLst>
          </p:cNvPr>
          <p:cNvSpPr/>
          <p:nvPr/>
        </p:nvSpPr>
        <p:spPr>
          <a:xfrm>
            <a:off x="7643087" y="2003528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5B1967E-13F2-80A2-086B-3AC12D87627A}"/>
              </a:ext>
            </a:extLst>
          </p:cNvPr>
          <p:cNvSpPr/>
          <p:nvPr/>
        </p:nvSpPr>
        <p:spPr>
          <a:xfrm>
            <a:off x="8315441" y="1450305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914061C-E269-49B7-7818-9AD89F411540}"/>
              </a:ext>
            </a:extLst>
          </p:cNvPr>
          <p:cNvSpPr/>
          <p:nvPr/>
        </p:nvSpPr>
        <p:spPr>
          <a:xfrm>
            <a:off x="8329209" y="1987133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U-Turn Arrow 136">
            <a:extLst>
              <a:ext uri="{FF2B5EF4-FFF2-40B4-BE49-F238E27FC236}">
                <a16:creationId xmlns:a16="http://schemas.microsoft.com/office/drawing/2014/main" id="{1F98A500-3922-43B9-74E3-35FA6637F727}"/>
              </a:ext>
            </a:extLst>
          </p:cNvPr>
          <p:cNvSpPr/>
          <p:nvPr/>
        </p:nvSpPr>
        <p:spPr>
          <a:xfrm rot="5400000">
            <a:off x="3933073" y="1139505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U-Turn Arrow 137">
            <a:extLst>
              <a:ext uri="{FF2B5EF4-FFF2-40B4-BE49-F238E27FC236}">
                <a16:creationId xmlns:a16="http://schemas.microsoft.com/office/drawing/2014/main" id="{CB4FA397-3D60-047D-AF6B-7BE912182F6E}"/>
              </a:ext>
            </a:extLst>
          </p:cNvPr>
          <p:cNvSpPr/>
          <p:nvPr/>
        </p:nvSpPr>
        <p:spPr>
          <a:xfrm rot="5400000">
            <a:off x="3909647" y="566881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U-Turn Arrow 138">
            <a:extLst>
              <a:ext uri="{FF2B5EF4-FFF2-40B4-BE49-F238E27FC236}">
                <a16:creationId xmlns:a16="http://schemas.microsoft.com/office/drawing/2014/main" id="{72E1B9D3-9FE0-DADD-A9BC-1ED55501AD24}"/>
              </a:ext>
            </a:extLst>
          </p:cNvPr>
          <p:cNvSpPr/>
          <p:nvPr/>
        </p:nvSpPr>
        <p:spPr>
          <a:xfrm rot="5400000">
            <a:off x="4499141" y="113941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U-Turn Arrow 139">
            <a:extLst>
              <a:ext uri="{FF2B5EF4-FFF2-40B4-BE49-F238E27FC236}">
                <a16:creationId xmlns:a16="http://schemas.microsoft.com/office/drawing/2014/main" id="{A0A765EC-3E42-6A92-1222-908EC0C3CD6B}"/>
              </a:ext>
            </a:extLst>
          </p:cNvPr>
          <p:cNvSpPr/>
          <p:nvPr/>
        </p:nvSpPr>
        <p:spPr>
          <a:xfrm rot="5400000">
            <a:off x="4475715" y="566786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U-Turn Arrow 140">
            <a:extLst>
              <a:ext uri="{FF2B5EF4-FFF2-40B4-BE49-F238E27FC236}">
                <a16:creationId xmlns:a16="http://schemas.microsoft.com/office/drawing/2014/main" id="{3BC8E4BE-FD56-23F5-5641-BBD5233C0BE3}"/>
              </a:ext>
            </a:extLst>
          </p:cNvPr>
          <p:cNvSpPr/>
          <p:nvPr/>
        </p:nvSpPr>
        <p:spPr>
          <a:xfrm rot="5400000">
            <a:off x="5802739" y="1650354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U-Turn Arrow 141">
            <a:extLst>
              <a:ext uri="{FF2B5EF4-FFF2-40B4-BE49-F238E27FC236}">
                <a16:creationId xmlns:a16="http://schemas.microsoft.com/office/drawing/2014/main" id="{C31FE9CF-C17E-D168-1FD5-5B7D66AFFD0D}"/>
              </a:ext>
            </a:extLst>
          </p:cNvPr>
          <p:cNvSpPr/>
          <p:nvPr/>
        </p:nvSpPr>
        <p:spPr>
          <a:xfrm rot="5400000">
            <a:off x="5779313" y="107773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U-Turn Arrow 142">
            <a:extLst>
              <a:ext uri="{FF2B5EF4-FFF2-40B4-BE49-F238E27FC236}">
                <a16:creationId xmlns:a16="http://schemas.microsoft.com/office/drawing/2014/main" id="{6C045B49-367E-98FE-1E57-52289090D026}"/>
              </a:ext>
            </a:extLst>
          </p:cNvPr>
          <p:cNvSpPr/>
          <p:nvPr/>
        </p:nvSpPr>
        <p:spPr>
          <a:xfrm rot="5400000">
            <a:off x="6368807" y="1650259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U-Turn Arrow 143">
            <a:extLst>
              <a:ext uri="{FF2B5EF4-FFF2-40B4-BE49-F238E27FC236}">
                <a16:creationId xmlns:a16="http://schemas.microsoft.com/office/drawing/2014/main" id="{A35B7341-9ED0-9D09-8146-9F52EE02B947}"/>
              </a:ext>
            </a:extLst>
          </p:cNvPr>
          <p:cNvSpPr/>
          <p:nvPr/>
        </p:nvSpPr>
        <p:spPr>
          <a:xfrm rot="5400000">
            <a:off x="6345381" y="1077635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A16557D-13B9-540A-C19D-34A9318E6FCC}"/>
              </a:ext>
            </a:extLst>
          </p:cNvPr>
          <p:cNvSpPr txBox="1"/>
          <p:nvPr/>
        </p:nvSpPr>
        <p:spPr>
          <a:xfrm>
            <a:off x="9242704" y="60365"/>
            <a:ext cx="1360947" cy="69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column all passed through this pixel 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EB013EB-2183-C798-CAAB-0EDFC087F376}"/>
              </a:ext>
            </a:extLst>
          </p:cNvPr>
          <p:cNvCxnSpPr>
            <a:cxnSpLocks/>
          </p:cNvCxnSpPr>
          <p:nvPr/>
        </p:nvCxnSpPr>
        <p:spPr>
          <a:xfrm flipH="1">
            <a:off x="9023985" y="1018394"/>
            <a:ext cx="5592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8AF20ED6-37A5-41F8-A294-8C4F98780C37}"/>
              </a:ext>
            </a:extLst>
          </p:cNvPr>
          <p:cNvSpPr txBox="1"/>
          <p:nvPr/>
        </p:nvSpPr>
        <p:spPr>
          <a:xfrm>
            <a:off x="9381600" y="1443064"/>
            <a:ext cx="136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Protected from further light exposure</a:t>
            </a:r>
          </a:p>
        </p:txBody>
      </p:sp>
    </p:spTree>
    <p:extLst>
      <p:ext uri="{BB962C8B-B14F-4D97-AF65-F5344CB8AC3E}">
        <p14:creationId xmlns:p14="http://schemas.microsoft.com/office/powerpoint/2010/main" val="321711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BFA959B1-300A-EE38-DA84-B4F85D977A06}"/>
              </a:ext>
            </a:extLst>
          </p:cNvPr>
          <p:cNvSpPr/>
          <p:nvPr/>
        </p:nvSpPr>
        <p:spPr>
          <a:xfrm>
            <a:off x="3920887" y="3185306"/>
            <a:ext cx="675696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AA6410F-71D8-39EC-25A6-6E2954F487D7}"/>
              </a:ext>
            </a:extLst>
          </p:cNvPr>
          <p:cNvSpPr/>
          <p:nvPr/>
        </p:nvSpPr>
        <p:spPr>
          <a:xfrm>
            <a:off x="5332657" y="3172771"/>
            <a:ext cx="675696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17EE9EA-BB56-812C-EAA4-66F4591BB9F7}"/>
              </a:ext>
            </a:extLst>
          </p:cNvPr>
          <p:cNvSpPr/>
          <p:nvPr/>
        </p:nvSpPr>
        <p:spPr>
          <a:xfrm>
            <a:off x="7274263" y="3185306"/>
            <a:ext cx="675696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D1A0C421-1B67-A100-966F-469EA1E8B955}"/>
              </a:ext>
            </a:extLst>
          </p:cNvPr>
          <p:cNvSpPr/>
          <p:nvPr/>
        </p:nvSpPr>
        <p:spPr>
          <a:xfrm>
            <a:off x="8630181" y="3170176"/>
            <a:ext cx="675696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 descr="A diagram of a light transfer&#10;&#10;Description automatically generated">
            <a:extLst>
              <a:ext uri="{FF2B5EF4-FFF2-40B4-BE49-F238E27FC236}">
                <a16:creationId xmlns:a16="http://schemas.microsoft.com/office/drawing/2014/main" id="{72200CBF-4D29-4358-6578-2DF43F42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51" t="34084" r="448" b="8429"/>
          <a:stretch/>
        </p:blipFill>
        <p:spPr>
          <a:xfrm>
            <a:off x="0" y="1734818"/>
            <a:ext cx="3521399" cy="2952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0D425-4977-90BE-8226-45F2B5469BF4}"/>
              </a:ext>
            </a:extLst>
          </p:cNvPr>
          <p:cNvSpPr txBox="1"/>
          <p:nvPr/>
        </p:nvSpPr>
        <p:spPr>
          <a:xfrm>
            <a:off x="171450" y="6064188"/>
            <a:ext cx="2710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www.princetoninstruments.com</a:t>
            </a:r>
            <a:r>
              <a:rPr lang="en-US" sz="1200" dirty="0"/>
              <a:t>/learn/camera-fundamentals/ccd-the-basics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289DD-A576-A690-40C3-DD49B76A3AA6}"/>
              </a:ext>
            </a:extLst>
          </p:cNvPr>
          <p:cNvSpPr txBox="1"/>
          <p:nvPr/>
        </p:nvSpPr>
        <p:spPr>
          <a:xfrm>
            <a:off x="171450" y="147481"/>
            <a:ext cx="2823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CCD Cameras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D3A5-F521-9A02-2A9F-C081719B2CEC}"/>
              </a:ext>
            </a:extLst>
          </p:cNvPr>
          <p:cNvSpPr txBox="1"/>
          <p:nvPr/>
        </p:nvSpPr>
        <p:spPr>
          <a:xfrm>
            <a:off x="365323" y="1048871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Inter-line transfer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8BF85B3-6A6F-80FD-A8FC-798267820F3D}"/>
              </a:ext>
            </a:extLst>
          </p:cNvPr>
          <p:cNvSpPr/>
          <p:nvPr/>
        </p:nvSpPr>
        <p:spPr>
          <a:xfrm>
            <a:off x="3577297" y="1311670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D9FE411-33E6-10E7-10DF-6A23E314232A}"/>
              </a:ext>
            </a:extLst>
          </p:cNvPr>
          <p:cNvSpPr/>
          <p:nvPr/>
        </p:nvSpPr>
        <p:spPr>
          <a:xfrm>
            <a:off x="5572438" y="1352597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3F3BFB1-0933-8E40-55C1-32D2BB136432}"/>
              </a:ext>
            </a:extLst>
          </p:cNvPr>
          <p:cNvSpPr/>
          <p:nvPr/>
        </p:nvSpPr>
        <p:spPr>
          <a:xfrm>
            <a:off x="7552529" y="1311670"/>
            <a:ext cx="1352868" cy="1083596"/>
          </a:xfrm>
          <a:prstGeom prst="rect">
            <a:avLst/>
          </a:prstGeom>
          <a:pattFill prst="wd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Protected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3B6C01A-5403-E31E-C0EA-DD045AA0BD47}"/>
              </a:ext>
            </a:extLst>
          </p:cNvPr>
          <p:cNvSpPr/>
          <p:nvPr/>
        </p:nvSpPr>
        <p:spPr>
          <a:xfrm>
            <a:off x="3588655" y="161496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5A6A758-7961-F55F-E247-C5AD65BC9F19}"/>
              </a:ext>
            </a:extLst>
          </p:cNvPr>
          <p:cNvCxnSpPr>
            <a:cxnSpLocks/>
            <a:stCxn id="115" idx="0"/>
            <a:endCxn id="115" idx="2"/>
          </p:cNvCxnSpPr>
          <p:nvPr/>
        </p:nvCxnSpPr>
        <p:spPr>
          <a:xfrm>
            <a:off x="4261008" y="161496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E63956-1139-75F1-1841-A842C59ADF6B}"/>
              </a:ext>
            </a:extLst>
          </p:cNvPr>
          <p:cNvCxnSpPr>
            <a:cxnSpLocks/>
            <a:stCxn id="115" idx="1"/>
            <a:endCxn id="115" idx="3"/>
          </p:cNvCxnSpPr>
          <p:nvPr/>
        </p:nvCxnSpPr>
        <p:spPr>
          <a:xfrm>
            <a:off x="3588655" y="698324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0D54929-C681-6526-F92F-11C5A1685777}"/>
              </a:ext>
            </a:extLst>
          </p:cNvPr>
          <p:cNvSpPr/>
          <p:nvPr/>
        </p:nvSpPr>
        <p:spPr>
          <a:xfrm>
            <a:off x="3588655" y="1314980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BBC54A-0846-63FD-0F81-7C2F6B9996CA}"/>
              </a:ext>
            </a:extLst>
          </p:cNvPr>
          <p:cNvCxnSpPr>
            <a:cxnSpLocks/>
            <a:stCxn id="150" idx="0"/>
            <a:endCxn id="150" idx="2"/>
          </p:cNvCxnSpPr>
          <p:nvPr/>
        </p:nvCxnSpPr>
        <p:spPr>
          <a:xfrm>
            <a:off x="4261008" y="1314980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E877B6-BFB0-E53F-E76D-4700A9056AF2}"/>
              </a:ext>
            </a:extLst>
          </p:cNvPr>
          <p:cNvCxnSpPr>
            <a:cxnSpLocks/>
            <a:stCxn id="150" idx="1"/>
            <a:endCxn id="150" idx="3"/>
          </p:cNvCxnSpPr>
          <p:nvPr/>
        </p:nvCxnSpPr>
        <p:spPr>
          <a:xfrm>
            <a:off x="3588655" y="185180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ED26A91-6423-DF97-93E4-8540248CC6D4}"/>
              </a:ext>
            </a:extLst>
          </p:cNvPr>
          <p:cNvSpPr/>
          <p:nvPr/>
        </p:nvSpPr>
        <p:spPr>
          <a:xfrm>
            <a:off x="5579676" y="147481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0904C60-7E3D-C59A-FB93-4306D0525857}"/>
              </a:ext>
            </a:extLst>
          </p:cNvPr>
          <p:cNvCxnSpPr>
            <a:cxnSpLocks/>
            <a:stCxn id="154" idx="0"/>
            <a:endCxn id="154" idx="2"/>
          </p:cNvCxnSpPr>
          <p:nvPr/>
        </p:nvCxnSpPr>
        <p:spPr>
          <a:xfrm>
            <a:off x="6252029" y="147481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64AAB9E-83FB-614B-E17C-ABC5ED2DFC0D}"/>
              </a:ext>
            </a:extLst>
          </p:cNvPr>
          <p:cNvCxnSpPr>
            <a:cxnSpLocks/>
            <a:stCxn id="154" idx="1"/>
            <a:endCxn id="154" idx="3"/>
          </p:cNvCxnSpPr>
          <p:nvPr/>
        </p:nvCxnSpPr>
        <p:spPr>
          <a:xfrm>
            <a:off x="5579676" y="684309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0E68E67-8E9A-1DF9-80DB-78DB712E0CE4}"/>
              </a:ext>
            </a:extLst>
          </p:cNvPr>
          <p:cNvSpPr/>
          <p:nvPr/>
        </p:nvSpPr>
        <p:spPr>
          <a:xfrm>
            <a:off x="5562200" y="1352903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4E55091-5CF1-3CDA-AAE0-245C6BE8FD45}"/>
              </a:ext>
            </a:extLst>
          </p:cNvPr>
          <p:cNvCxnSpPr>
            <a:cxnSpLocks/>
            <a:stCxn id="157" idx="0"/>
            <a:endCxn id="157" idx="2"/>
          </p:cNvCxnSpPr>
          <p:nvPr/>
        </p:nvCxnSpPr>
        <p:spPr>
          <a:xfrm>
            <a:off x="6234553" y="1352903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8E6FBAC-ADE4-E5CD-225A-684FC4655C6C}"/>
              </a:ext>
            </a:extLst>
          </p:cNvPr>
          <p:cNvCxnSpPr>
            <a:cxnSpLocks/>
            <a:stCxn id="157" idx="1"/>
            <a:endCxn id="157" idx="3"/>
          </p:cNvCxnSpPr>
          <p:nvPr/>
        </p:nvCxnSpPr>
        <p:spPr>
          <a:xfrm>
            <a:off x="5562200" y="1889731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4401131-2294-8798-F92E-908C7251A687}"/>
              </a:ext>
            </a:extLst>
          </p:cNvPr>
          <p:cNvSpPr/>
          <p:nvPr/>
        </p:nvSpPr>
        <p:spPr>
          <a:xfrm>
            <a:off x="3700164" y="287783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36295D0-1FC3-DA58-A1EB-0AA61127CDD8}"/>
              </a:ext>
            </a:extLst>
          </p:cNvPr>
          <p:cNvSpPr/>
          <p:nvPr/>
        </p:nvSpPr>
        <p:spPr>
          <a:xfrm>
            <a:off x="3700163" y="841006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3DFA5A5-E85D-C95C-E60E-D8274A550E09}"/>
              </a:ext>
            </a:extLst>
          </p:cNvPr>
          <p:cNvSpPr/>
          <p:nvPr/>
        </p:nvSpPr>
        <p:spPr>
          <a:xfrm>
            <a:off x="4372517" y="287783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C6512BF-4700-E43C-5FE1-0A7EB2D208B8}"/>
              </a:ext>
            </a:extLst>
          </p:cNvPr>
          <p:cNvSpPr/>
          <p:nvPr/>
        </p:nvSpPr>
        <p:spPr>
          <a:xfrm>
            <a:off x="4386285" y="824611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94CD419-E1B8-82E8-668E-A90BC5ABCDD6}"/>
              </a:ext>
            </a:extLst>
          </p:cNvPr>
          <p:cNvSpPr/>
          <p:nvPr/>
        </p:nvSpPr>
        <p:spPr>
          <a:xfrm>
            <a:off x="5665558" y="829245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D852ABC-075A-BABF-BB55-CAD05B64FB89}"/>
              </a:ext>
            </a:extLst>
          </p:cNvPr>
          <p:cNvSpPr/>
          <p:nvPr/>
        </p:nvSpPr>
        <p:spPr>
          <a:xfrm>
            <a:off x="5665557" y="1493307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F0A8A69-F4E8-42A0-0312-F00DFD37BF24}"/>
              </a:ext>
            </a:extLst>
          </p:cNvPr>
          <p:cNvSpPr/>
          <p:nvPr/>
        </p:nvSpPr>
        <p:spPr>
          <a:xfrm>
            <a:off x="6337911" y="829245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B8EA3BE-D1A2-A2E7-E3E3-3A75C6B48E78}"/>
              </a:ext>
            </a:extLst>
          </p:cNvPr>
          <p:cNvSpPr/>
          <p:nvPr/>
        </p:nvSpPr>
        <p:spPr>
          <a:xfrm>
            <a:off x="6351679" y="1476912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76CB7D0-D241-9BE9-EB4A-F1948FF26207}"/>
              </a:ext>
            </a:extLst>
          </p:cNvPr>
          <p:cNvSpPr/>
          <p:nvPr/>
        </p:nvSpPr>
        <p:spPr>
          <a:xfrm>
            <a:off x="7560691" y="105448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4A10CAB-E85B-567C-C569-01AF1EF943F5}"/>
              </a:ext>
            </a:extLst>
          </p:cNvPr>
          <p:cNvCxnSpPr>
            <a:cxnSpLocks/>
            <a:stCxn id="168" idx="0"/>
            <a:endCxn id="168" idx="2"/>
          </p:cNvCxnSpPr>
          <p:nvPr/>
        </p:nvCxnSpPr>
        <p:spPr>
          <a:xfrm>
            <a:off x="8233044" y="105448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7D4161D-A283-C710-EE17-C8249C3450A8}"/>
              </a:ext>
            </a:extLst>
          </p:cNvPr>
          <p:cNvCxnSpPr>
            <a:cxnSpLocks/>
            <a:stCxn id="168" idx="1"/>
            <a:endCxn id="168" idx="3"/>
          </p:cNvCxnSpPr>
          <p:nvPr/>
        </p:nvCxnSpPr>
        <p:spPr>
          <a:xfrm>
            <a:off x="7560691" y="642276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AA75D45-AA93-7824-6799-DDA0CE6594CA}"/>
              </a:ext>
            </a:extLst>
          </p:cNvPr>
          <p:cNvSpPr/>
          <p:nvPr/>
        </p:nvSpPr>
        <p:spPr>
          <a:xfrm>
            <a:off x="7543215" y="1310870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1489C65-E2FB-D302-A5A9-9135B6E9C1A1}"/>
              </a:ext>
            </a:extLst>
          </p:cNvPr>
          <p:cNvCxnSpPr>
            <a:cxnSpLocks/>
            <a:stCxn id="171" idx="0"/>
            <a:endCxn id="171" idx="2"/>
          </p:cNvCxnSpPr>
          <p:nvPr/>
        </p:nvCxnSpPr>
        <p:spPr>
          <a:xfrm>
            <a:off x="8215568" y="1310870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2854739-94DF-FB84-5810-0B9007327893}"/>
              </a:ext>
            </a:extLst>
          </p:cNvPr>
          <p:cNvCxnSpPr>
            <a:cxnSpLocks/>
            <a:stCxn id="171" idx="1"/>
            <a:endCxn id="171" idx="3"/>
          </p:cNvCxnSpPr>
          <p:nvPr/>
        </p:nvCxnSpPr>
        <p:spPr>
          <a:xfrm>
            <a:off x="7543215" y="1847698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949F75BC-926D-711C-18E6-E040DACA1D69}"/>
              </a:ext>
            </a:extLst>
          </p:cNvPr>
          <p:cNvSpPr/>
          <p:nvPr/>
        </p:nvSpPr>
        <p:spPr>
          <a:xfrm>
            <a:off x="7643088" y="1450305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D10DE7B-0723-D30B-C1FF-514D0E575DFC}"/>
              </a:ext>
            </a:extLst>
          </p:cNvPr>
          <p:cNvSpPr/>
          <p:nvPr/>
        </p:nvSpPr>
        <p:spPr>
          <a:xfrm>
            <a:off x="7643087" y="2003528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A8FB907-0E10-4B57-5F52-87822E5A80EE}"/>
              </a:ext>
            </a:extLst>
          </p:cNvPr>
          <p:cNvSpPr/>
          <p:nvPr/>
        </p:nvSpPr>
        <p:spPr>
          <a:xfrm>
            <a:off x="8315441" y="1450305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22083FF-7ED0-F21D-1AE6-AD2CCCFC39C2}"/>
              </a:ext>
            </a:extLst>
          </p:cNvPr>
          <p:cNvSpPr/>
          <p:nvPr/>
        </p:nvSpPr>
        <p:spPr>
          <a:xfrm>
            <a:off x="8329209" y="1987133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U-Turn Arrow 177">
            <a:extLst>
              <a:ext uri="{FF2B5EF4-FFF2-40B4-BE49-F238E27FC236}">
                <a16:creationId xmlns:a16="http://schemas.microsoft.com/office/drawing/2014/main" id="{6A6E95D9-5B8F-3F68-B241-09B7BC59CDE4}"/>
              </a:ext>
            </a:extLst>
          </p:cNvPr>
          <p:cNvSpPr/>
          <p:nvPr/>
        </p:nvSpPr>
        <p:spPr>
          <a:xfrm rot="5400000">
            <a:off x="3933073" y="1139505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U-Turn Arrow 178">
            <a:extLst>
              <a:ext uri="{FF2B5EF4-FFF2-40B4-BE49-F238E27FC236}">
                <a16:creationId xmlns:a16="http://schemas.microsoft.com/office/drawing/2014/main" id="{EFA2EA38-CD1C-D441-CCC7-DFC3F734A41D}"/>
              </a:ext>
            </a:extLst>
          </p:cNvPr>
          <p:cNvSpPr/>
          <p:nvPr/>
        </p:nvSpPr>
        <p:spPr>
          <a:xfrm rot="5400000">
            <a:off x="3909647" y="566881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U-Turn Arrow 179">
            <a:extLst>
              <a:ext uri="{FF2B5EF4-FFF2-40B4-BE49-F238E27FC236}">
                <a16:creationId xmlns:a16="http://schemas.microsoft.com/office/drawing/2014/main" id="{EF7C0AB1-46BE-218E-3E91-F224DDFD294E}"/>
              </a:ext>
            </a:extLst>
          </p:cNvPr>
          <p:cNvSpPr/>
          <p:nvPr/>
        </p:nvSpPr>
        <p:spPr>
          <a:xfrm rot="5400000">
            <a:off x="4499141" y="113941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1" name="U-Turn Arrow 180">
            <a:extLst>
              <a:ext uri="{FF2B5EF4-FFF2-40B4-BE49-F238E27FC236}">
                <a16:creationId xmlns:a16="http://schemas.microsoft.com/office/drawing/2014/main" id="{82195AEC-24D4-1810-B9EF-D5FC7EE2808A}"/>
              </a:ext>
            </a:extLst>
          </p:cNvPr>
          <p:cNvSpPr/>
          <p:nvPr/>
        </p:nvSpPr>
        <p:spPr>
          <a:xfrm rot="5400000">
            <a:off x="4475715" y="566786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2" name="U-Turn Arrow 181">
            <a:extLst>
              <a:ext uri="{FF2B5EF4-FFF2-40B4-BE49-F238E27FC236}">
                <a16:creationId xmlns:a16="http://schemas.microsoft.com/office/drawing/2014/main" id="{AEF8DC23-5D99-95FE-A94B-87D3EAC744C2}"/>
              </a:ext>
            </a:extLst>
          </p:cNvPr>
          <p:cNvSpPr/>
          <p:nvPr/>
        </p:nvSpPr>
        <p:spPr>
          <a:xfrm rot="5400000">
            <a:off x="5802739" y="1650354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3" name="U-Turn Arrow 182">
            <a:extLst>
              <a:ext uri="{FF2B5EF4-FFF2-40B4-BE49-F238E27FC236}">
                <a16:creationId xmlns:a16="http://schemas.microsoft.com/office/drawing/2014/main" id="{4C05CDE4-A229-F453-8E18-A10ADF13C8DC}"/>
              </a:ext>
            </a:extLst>
          </p:cNvPr>
          <p:cNvSpPr/>
          <p:nvPr/>
        </p:nvSpPr>
        <p:spPr>
          <a:xfrm rot="5400000">
            <a:off x="5779313" y="1077730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4" name="U-Turn Arrow 183">
            <a:extLst>
              <a:ext uri="{FF2B5EF4-FFF2-40B4-BE49-F238E27FC236}">
                <a16:creationId xmlns:a16="http://schemas.microsoft.com/office/drawing/2014/main" id="{F42E7527-0DD1-99CE-9CD7-F108AF30EB57}"/>
              </a:ext>
            </a:extLst>
          </p:cNvPr>
          <p:cNvSpPr/>
          <p:nvPr/>
        </p:nvSpPr>
        <p:spPr>
          <a:xfrm rot="5400000">
            <a:off x="6368807" y="1650259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5" name="U-Turn Arrow 184">
            <a:extLst>
              <a:ext uri="{FF2B5EF4-FFF2-40B4-BE49-F238E27FC236}">
                <a16:creationId xmlns:a16="http://schemas.microsoft.com/office/drawing/2014/main" id="{D8F09C47-1661-7EB4-309E-4BBC31934E37}"/>
              </a:ext>
            </a:extLst>
          </p:cNvPr>
          <p:cNvSpPr/>
          <p:nvPr/>
        </p:nvSpPr>
        <p:spPr>
          <a:xfrm rot="5400000">
            <a:off x="6345381" y="1077635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0A16F05-7BA1-7833-5C27-0AABFB773DF2}"/>
              </a:ext>
            </a:extLst>
          </p:cNvPr>
          <p:cNvSpPr txBox="1"/>
          <p:nvPr/>
        </p:nvSpPr>
        <p:spPr>
          <a:xfrm>
            <a:off x="9242704" y="60365"/>
            <a:ext cx="1360947" cy="69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column all passed through this pixel 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FC44314-205B-1E30-F09B-94D13906E024}"/>
              </a:ext>
            </a:extLst>
          </p:cNvPr>
          <p:cNvCxnSpPr>
            <a:cxnSpLocks/>
          </p:cNvCxnSpPr>
          <p:nvPr/>
        </p:nvCxnSpPr>
        <p:spPr>
          <a:xfrm flipH="1">
            <a:off x="9023985" y="1018394"/>
            <a:ext cx="5592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B5300300-8E3C-95F2-9D6E-EDD1819AD827}"/>
              </a:ext>
            </a:extLst>
          </p:cNvPr>
          <p:cNvSpPr txBox="1"/>
          <p:nvPr/>
        </p:nvSpPr>
        <p:spPr>
          <a:xfrm>
            <a:off x="9381600" y="1443064"/>
            <a:ext cx="136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Protected from further light exposure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4DB826-4E78-1A76-3CAA-F7C2FD341E9E}"/>
              </a:ext>
            </a:extLst>
          </p:cNvPr>
          <p:cNvSpPr/>
          <p:nvPr/>
        </p:nvSpPr>
        <p:spPr>
          <a:xfrm>
            <a:off x="3930942" y="3195642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A1D8341-6F3C-0221-8CBA-841CBBF400F2}"/>
              </a:ext>
            </a:extLst>
          </p:cNvPr>
          <p:cNvCxnSpPr>
            <a:cxnSpLocks/>
            <a:stCxn id="191" idx="0"/>
            <a:endCxn id="191" idx="2"/>
          </p:cNvCxnSpPr>
          <p:nvPr/>
        </p:nvCxnSpPr>
        <p:spPr>
          <a:xfrm>
            <a:off x="4603295" y="3195642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6B7DF36-D44A-A3FD-1C79-5E3FFBAD32CA}"/>
              </a:ext>
            </a:extLst>
          </p:cNvPr>
          <p:cNvCxnSpPr>
            <a:cxnSpLocks/>
            <a:stCxn id="191" idx="1"/>
            <a:endCxn id="191" idx="3"/>
          </p:cNvCxnSpPr>
          <p:nvPr/>
        </p:nvCxnSpPr>
        <p:spPr>
          <a:xfrm>
            <a:off x="3930942" y="3732470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0EA6620-E5A2-1F79-AA6D-B8F56C548AB5}"/>
              </a:ext>
            </a:extLst>
          </p:cNvPr>
          <p:cNvSpPr/>
          <p:nvPr/>
        </p:nvSpPr>
        <p:spPr>
          <a:xfrm>
            <a:off x="5327282" y="3195642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BA78B3A-00AD-A2B8-8AC4-A3625FE0E5D0}"/>
              </a:ext>
            </a:extLst>
          </p:cNvPr>
          <p:cNvCxnSpPr>
            <a:cxnSpLocks/>
            <a:stCxn id="205" idx="0"/>
            <a:endCxn id="205" idx="2"/>
          </p:cNvCxnSpPr>
          <p:nvPr/>
        </p:nvCxnSpPr>
        <p:spPr>
          <a:xfrm>
            <a:off x="5999635" y="3195642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59153A3-DE14-C676-11EB-158AF0E6609E}"/>
              </a:ext>
            </a:extLst>
          </p:cNvPr>
          <p:cNvCxnSpPr>
            <a:cxnSpLocks/>
            <a:stCxn id="205" idx="1"/>
            <a:endCxn id="205" idx="3"/>
          </p:cNvCxnSpPr>
          <p:nvPr/>
        </p:nvCxnSpPr>
        <p:spPr>
          <a:xfrm>
            <a:off x="5327282" y="3732470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CFEBB0F9-B8E3-A12B-AAAF-41C37E10C6A3}"/>
              </a:ext>
            </a:extLst>
          </p:cNvPr>
          <p:cNvSpPr/>
          <p:nvPr/>
        </p:nvSpPr>
        <p:spPr>
          <a:xfrm>
            <a:off x="4705499" y="3321929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ABC6AFC-E915-F06B-C759-35EAC8C2C1E2}"/>
              </a:ext>
            </a:extLst>
          </p:cNvPr>
          <p:cNvSpPr/>
          <p:nvPr/>
        </p:nvSpPr>
        <p:spPr>
          <a:xfrm>
            <a:off x="4705498" y="3875152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C0F88D7-E4D0-2E42-E217-EAD474EB174E}"/>
              </a:ext>
            </a:extLst>
          </p:cNvPr>
          <p:cNvSpPr/>
          <p:nvPr/>
        </p:nvSpPr>
        <p:spPr>
          <a:xfrm>
            <a:off x="6111144" y="3321929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AC5969C-AAD9-BBCA-680B-62CF8C724262}"/>
              </a:ext>
            </a:extLst>
          </p:cNvPr>
          <p:cNvSpPr/>
          <p:nvPr/>
        </p:nvSpPr>
        <p:spPr>
          <a:xfrm>
            <a:off x="6124912" y="3858757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A506E46-3F79-C772-E948-E9081D18127A}"/>
              </a:ext>
            </a:extLst>
          </p:cNvPr>
          <p:cNvSpPr/>
          <p:nvPr/>
        </p:nvSpPr>
        <p:spPr>
          <a:xfrm>
            <a:off x="7274263" y="3182711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9FDCAE3E-35F9-24E3-8561-81886AFA0006}"/>
              </a:ext>
            </a:extLst>
          </p:cNvPr>
          <p:cNvCxnSpPr>
            <a:cxnSpLocks/>
            <a:stCxn id="213" idx="0"/>
            <a:endCxn id="213" idx="2"/>
          </p:cNvCxnSpPr>
          <p:nvPr/>
        </p:nvCxnSpPr>
        <p:spPr>
          <a:xfrm>
            <a:off x="7946616" y="3182711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E457103-5D5E-3682-CE3C-9323F749823A}"/>
              </a:ext>
            </a:extLst>
          </p:cNvPr>
          <p:cNvCxnSpPr>
            <a:cxnSpLocks/>
            <a:stCxn id="213" idx="1"/>
            <a:endCxn id="213" idx="3"/>
          </p:cNvCxnSpPr>
          <p:nvPr/>
        </p:nvCxnSpPr>
        <p:spPr>
          <a:xfrm>
            <a:off x="7274263" y="3719539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01B16E4-CB6A-CC23-55F2-BA6BCF33F6EF}"/>
              </a:ext>
            </a:extLst>
          </p:cNvPr>
          <p:cNvSpPr/>
          <p:nvPr/>
        </p:nvSpPr>
        <p:spPr>
          <a:xfrm>
            <a:off x="8670603" y="3182711"/>
            <a:ext cx="1344706" cy="107365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97CCD41-C867-84DE-09C2-B6FEBF33C928}"/>
              </a:ext>
            </a:extLst>
          </p:cNvPr>
          <p:cNvCxnSpPr>
            <a:cxnSpLocks/>
            <a:stCxn id="216" idx="0"/>
            <a:endCxn id="216" idx="2"/>
          </p:cNvCxnSpPr>
          <p:nvPr/>
        </p:nvCxnSpPr>
        <p:spPr>
          <a:xfrm>
            <a:off x="9342956" y="3182711"/>
            <a:ext cx="0" cy="107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523A693C-C42D-2DAE-3B55-87347337761F}"/>
              </a:ext>
            </a:extLst>
          </p:cNvPr>
          <p:cNvCxnSpPr>
            <a:cxnSpLocks/>
            <a:stCxn id="216" idx="1"/>
            <a:endCxn id="216" idx="3"/>
          </p:cNvCxnSpPr>
          <p:nvPr/>
        </p:nvCxnSpPr>
        <p:spPr>
          <a:xfrm>
            <a:off x="8670603" y="3719539"/>
            <a:ext cx="1344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A30D3B22-853A-0D6F-8830-59FDE19DBEC9}"/>
              </a:ext>
            </a:extLst>
          </p:cNvPr>
          <p:cNvSpPr/>
          <p:nvPr/>
        </p:nvSpPr>
        <p:spPr>
          <a:xfrm>
            <a:off x="7399540" y="3305534"/>
            <a:ext cx="449333" cy="273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C2A08CCE-8D0E-E25D-5CC4-C94BB46A3A11}"/>
              </a:ext>
            </a:extLst>
          </p:cNvPr>
          <p:cNvSpPr/>
          <p:nvPr/>
        </p:nvSpPr>
        <p:spPr>
          <a:xfrm>
            <a:off x="7399539" y="3858757"/>
            <a:ext cx="449333" cy="2732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18FF3D05-2AEE-0F58-C6BD-C61426D8B68C}"/>
              </a:ext>
            </a:extLst>
          </p:cNvPr>
          <p:cNvSpPr/>
          <p:nvPr/>
        </p:nvSpPr>
        <p:spPr>
          <a:xfrm>
            <a:off x="8812418" y="3338324"/>
            <a:ext cx="449333" cy="27329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07570BD-3CFB-F091-1057-D50DF43F0D01}"/>
              </a:ext>
            </a:extLst>
          </p:cNvPr>
          <p:cNvSpPr/>
          <p:nvPr/>
        </p:nvSpPr>
        <p:spPr>
          <a:xfrm>
            <a:off x="8826186" y="3875152"/>
            <a:ext cx="449333" cy="273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U-Turn Arrow 226">
            <a:extLst>
              <a:ext uri="{FF2B5EF4-FFF2-40B4-BE49-F238E27FC236}">
                <a16:creationId xmlns:a16="http://schemas.microsoft.com/office/drawing/2014/main" id="{03B2AD5F-84A2-E521-F361-85F48477E12D}"/>
              </a:ext>
            </a:extLst>
          </p:cNvPr>
          <p:cNvSpPr/>
          <p:nvPr/>
        </p:nvSpPr>
        <p:spPr>
          <a:xfrm flipH="1">
            <a:off x="4290768" y="3045619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U-Turn Arrow 227">
            <a:extLst>
              <a:ext uri="{FF2B5EF4-FFF2-40B4-BE49-F238E27FC236}">
                <a16:creationId xmlns:a16="http://schemas.microsoft.com/office/drawing/2014/main" id="{57C798C3-6B37-29B8-267B-6D8A1D1FDDF6}"/>
              </a:ext>
            </a:extLst>
          </p:cNvPr>
          <p:cNvSpPr/>
          <p:nvPr/>
        </p:nvSpPr>
        <p:spPr>
          <a:xfrm flipH="1">
            <a:off x="4347573" y="3750981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9" name="U-Turn Arrow 228">
            <a:extLst>
              <a:ext uri="{FF2B5EF4-FFF2-40B4-BE49-F238E27FC236}">
                <a16:creationId xmlns:a16="http://schemas.microsoft.com/office/drawing/2014/main" id="{8B274C8D-254A-0671-6D60-DA132A992991}"/>
              </a:ext>
            </a:extLst>
          </p:cNvPr>
          <p:cNvSpPr/>
          <p:nvPr/>
        </p:nvSpPr>
        <p:spPr>
          <a:xfrm flipH="1">
            <a:off x="5675159" y="2974893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0" name="U-Turn Arrow 229">
            <a:extLst>
              <a:ext uri="{FF2B5EF4-FFF2-40B4-BE49-F238E27FC236}">
                <a16:creationId xmlns:a16="http://schemas.microsoft.com/office/drawing/2014/main" id="{972CF832-C053-BCCF-C35F-3C213AC0DC15}"/>
              </a:ext>
            </a:extLst>
          </p:cNvPr>
          <p:cNvSpPr/>
          <p:nvPr/>
        </p:nvSpPr>
        <p:spPr>
          <a:xfrm flipH="1">
            <a:off x="5731964" y="3680255"/>
            <a:ext cx="498020" cy="289711"/>
          </a:xfrm>
          <a:prstGeom prst="utur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FE38E1D-F70B-F313-E932-C8E10BDF2FC3}"/>
              </a:ext>
            </a:extLst>
          </p:cNvPr>
          <p:cNvSpPr txBox="1"/>
          <p:nvPr/>
        </p:nvSpPr>
        <p:spPr>
          <a:xfrm>
            <a:off x="10305874" y="3134564"/>
            <a:ext cx="1360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Protected from further light exposure in one step</a:t>
            </a:r>
          </a:p>
        </p:txBody>
      </p:sp>
    </p:spTree>
    <p:extLst>
      <p:ext uri="{BB962C8B-B14F-4D97-AF65-F5344CB8AC3E}">
        <p14:creationId xmlns:p14="http://schemas.microsoft.com/office/powerpoint/2010/main" val="48592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7B89D-DC66-DB0E-4267-E3CE4F10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46036"/>
            <a:ext cx="2598368" cy="2270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291E3-AB7D-3C47-564C-156A292F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9" t="3625" r="57806" b="4341"/>
          <a:stretch/>
        </p:blipFill>
        <p:spPr>
          <a:xfrm>
            <a:off x="4386927" y="3683040"/>
            <a:ext cx="2492455" cy="2446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B124E-0656-5B1B-64C8-0362486B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93239" y="358028"/>
            <a:ext cx="2279827" cy="227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D7F6F-2EB6-EFFD-C363-0AA049586A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22" r="51010" b="31431"/>
          <a:stretch/>
        </p:blipFill>
        <p:spPr>
          <a:xfrm>
            <a:off x="285749" y="3683040"/>
            <a:ext cx="2492456" cy="2456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526D5-41D9-0BD6-3C21-C16D5FB9F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417" y="362613"/>
            <a:ext cx="2404212" cy="2270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E10F6-6669-3395-354A-2A419A561C9C}"/>
              </a:ext>
            </a:extLst>
          </p:cNvPr>
          <p:cNvSpPr txBox="1"/>
          <p:nvPr/>
        </p:nvSpPr>
        <p:spPr>
          <a:xfrm>
            <a:off x="540142" y="2633271"/>
            <a:ext cx="208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noise pile-up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DC9A9-25D8-3F21-462C-889DC778CD8D}"/>
              </a:ext>
            </a:extLst>
          </p:cNvPr>
          <p:cNvSpPr txBox="1"/>
          <p:nvPr/>
        </p:nvSpPr>
        <p:spPr>
          <a:xfrm>
            <a:off x="4423159" y="2657045"/>
            <a:ext cx="245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Dragging data through a bright intensity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ED652-3025-80ED-DEEC-CF1A098A6FA4}"/>
              </a:ext>
            </a:extLst>
          </p:cNvPr>
          <p:cNvSpPr txBox="1"/>
          <p:nvPr/>
        </p:nvSpPr>
        <p:spPr>
          <a:xfrm>
            <a:off x="4588362" y="6153112"/>
            <a:ext cx="208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column vertical stripes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09503-7339-28AC-75FB-1A1C5DA5E3B6}"/>
              </a:ext>
            </a:extLst>
          </p:cNvPr>
          <p:cNvSpPr txBox="1"/>
          <p:nvPr/>
        </p:nvSpPr>
        <p:spPr>
          <a:xfrm>
            <a:off x="285749" y="6189924"/>
            <a:ext cx="208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7F27E-21BA-961E-A657-B85CC0E9E669}"/>
              </a:ext>
            </a:extLst>
          </p:cNvPr>
          <p:cNvSpPr txBox="1"/>
          <p:nvPr/>
        </p:nvSpPr>
        <p:spPr>
          <a:xfrm>
            <a:off x="8193648" y="2660328"/>
            <a:ext cx="245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subtle dragging through bright intensity</a:t>
            </a:r>
          </a:p>
        </p:txBody>
      </p:sp>
    </p:spTree>
    <p:extLst>
      <p:ext uri="{BB962C8B-B14F-4D97-AF65-F5344CB8AC3E}">
        <p14:creationId xmlns:p14="http://schemas.microsoft.com/office/powerpoint/2010/main" val="20618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B18F-3F03-6930-54F4-1A791644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3" y="144742"/>
            <a:ext cx="10515600" cy="1325563"/>
          </a:xfrm>
        </p:spPr>
        <p:txBody>
          <a:bodyPr/>
          <a:lstStyle/>
          <a:p>
            <a:r>
              <a:rPr lang="en-US" dirty="0"/>
              <a:t>Morphological 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189B9-1831-1CB4-53C4-960E727E3E07}"/>
              </a:ext>
            </a:extLst>
          </p:cNvPr>
          <p:cNvSpPr txBox="1"/>
          <p:nvPr/>
        </p:nvSpPr>
        <p:spPr>
          <a:xfrm>
            <a:off x="414977" y="1660783"/>
            <a:ext cx="69115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Arithmetic Mean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Smooths image.  Removes noise and features of interest</a:t>
            </a:r>
          </a:p>
          <a:p>
            <a:pPr lvl="1"/>
            <a:endParaRPr lang="en-US" sz="2800" dirty="0"/>
          </a:p>
          <a:p>
            <a:r>
              <a:rPr lang="en-US" sz="2800" dirty="0"/>
              <a:t>Geometric Mean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Removes noise but preserves features better than arithmetic mean</a:t>
            </a:r>
          </a:p>
          <a:p>
            <a:pPr lvl="1"/>
            <a:r>
              <a:rPr lang="en-US" sz="2800" dirty="0"/>
              <a:t> </a:t>
            </a:r>
          </a:p>
          <a:p>
            <a:r>
              <a:rPr lang="en-US" sz="2800" dirty="0"/>
              <a:t>Harmonic Mean</a:t>
            </a:r>
          </a:p>
          <a:p>
            <a:r>
              <a:rPr lang="en-US" sz="2800" dirty="0"/>
              <a:t>	Good for salt noise (but not pepper)</a:t>
            </a:r>
          </a:p>
          <a:p>
            <a:r>
              <a:rPr lang="en-US" sz="2800" dirty="0"/>
              <a:t>	Works well for other types of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5E0A6-2247-FCFB-C022-39D422928FEE}"/>
                  </a:ext>
                </a:extLst>
              </p:cNvPr>
              <p:cNvSpPr txBox="1"/>
              <p:nvPr/>
            </p:nvSpPr>
            <p:spPr>
              <a:xfrm>
                <a:off x="7654554" y="1445039"/>
                <a:ext cx="2805255" cy="1176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𝑎𝑟𝑖𝑡h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5E0A6-2247-FCFB-C022-39D42292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4" y="1445039"/>
                <a:ext cx="2805255" cy="1176604"/>
              </a:xfrm>
              <a:prstGeom prst="rect">
                <a:avLst/>
              </a:prstGeom>
              <a:blipFill>
                <a:blip r:embed="rId2"/>
                <a:stretch>
                  <a:fillRect l="-901" t="-118085" r="-17117" b="-17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A2749-0BBA-6831-15FB-C19905A9F7BC}"/>
                  </a:ext>
                </a:extLst>
              </p:cNvPr>
              <p:cNvSpPr txBox="1"/>
              <p:nvPr/>
            </p:nvSpPr>
            <p:spPr>
              <a:xfrm>
                <a:off x="7654554" y="3398211"/>
                <a:ext cx="2882840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𝑔𝑒𝑜𝑚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A2749-0BBA-6831-15FB-C19905A9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4" y="3398211"/>
                <a:ext cx="2882840" cy="1676293"/>
              </a:xfrm>
              <a:prstGeom prst="rect">
                <a:avLst/>
              </a:prstGeom>
              <a:blipFill>
                <a:blip r:embed="rId3"/>
                <a:stretch>
                  <a:fillRect l="-877" t="-66917" r="-14474" b="-11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DBF28E-810A-3CF1-B9DC-4CFA71C294BC}"/>
                  </a:ext>
                </a:extLst>
              </p:cNvPr>
              <p:cNvSpPr txBox="1"/>
              <p:nvPr/>
            </p:nvSpPr>
            <p:spPr>
              <a:xfrm>
                <a:off x="7654554" y="5483498"/>
                <a:ext cx="2984728" cy="1229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h𝑎𝑟𝑚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DBF28E-810A-3CF1-B9DC-4CFA71C29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554" y="5483498"/>
                <a:ext cx="2984728" cy="1229760"/>
              </a:xfrm>
              <a:prstGeom prst="rect">
                <a:avLst/>
              </a:prstGeom>
              <a:blipFill>
                <a:blip r:embed="rId4"/>
                <a:stretch>
                  <a:fillRect l="-847" t="-8247" r="-847" b="-73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0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821</Words>
  <Application>Microsoft Macintosh PowerPoint</Application>
  <PresentationFormat>Widescreen</PresentationFormat>
  <Paragraphs>212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Inter</vt:lpstr>
      <vt:lpstr>Office Theme</vt:lpstr>
      <vt:lpstr>Lecture 6 Image Restoration/Inverse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Morphological filters</vt:lpstr>
      <vt:lpstr>Morphological filters</vt:lpstr>
      <vt:lpstr>Morphological filters</vt:lpstr>
      <vt:lpstr>PowerPoint Presentation</vt:lpstr>
      <vt:lpstr>Inverse filters</vt:lpstr>
      <vt:lpstr>Inverse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Constrained least-squares filtering</vt:lpstr>
      <vt:lpstr>Constrained least-squares filtering</vt:lpstr>
      <vt:lpstr>Inpainting</vt:lpstr>
      <vt:lpstr>Inpainting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University of Pittsburgh University of Pittsburgh</cp:lastModifiedBy>
  <cp:revision>24</cp:revision>
  <dcterms:created xsi:type="dcterms:W3CDTF">2024-07-14T13:25:54Z</dcterms:created>
  <dcterms:modified xsi:type="dcterms:W3CDTF">2024-09-18T17:00:38Z</dcterms:modified>
</cp:coreProperties>
</file>